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DM Serif Display" charset="1" panose="00000000000000000000"/>
      <p:regular r:id="rId23"/>
    </p:embeddedFont>
    <p:embeddedFont>
      <p:font typeface="Times New Roman" charset="1" panose="02030502070405020303"/>
      <p:regular r:id="rId24"/>
    </p:embeddedFont>
    <p:embeddedFont>
      <p:font typeface="Leckerli One" charset="1" panose="02000503000000020003"/>
      <p:regular r:id="rId25"/>
    </p:embeddedFont>
    <p:embeddedFont>
      <p:font typeface="DM Sans" charset="1" panose="00000000000000000000"/>
      <p:regular r:id="rId26"/>
    </p:embeddedFont>
    <p:embeddedFont>
      <p:font typeface="Times New Roman Bold" charset="1" panose="02030802070405020303"/>
      <p:regular r:id="rId27"/>
    </p:embeddedFont>
    <p:embeddedFont>
      <p:font typeface="Brittany" charset="1" panose="0000000000000000000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3.sv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5.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6.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7.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8.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9.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5.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7.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p:nvPr/>
        </p:nvGrpSpPr>
        <p:grpSpPr>
          <a:xfrm rot="0">
            <a:off x="12621655" y="0"/>
            <a:ext cx="5657850" cy="10287000"/>
            <a:chOff x="0" y="0"/>
            <a:chExt cx="1913890" cy="3479800"/>
          </a:xfrm>
        </p:grpSpPr>
        <p:sp>
          <p:nvSpPr>
            <p:cNvPr name="Freeform 3" id="3"/>
            <p:cNvSpPr/>
            <p:nvPr/>
          </p:nvSpPr>
          <p:spPr>
            <a:xfrm flipH="false" flipV="false" rot="0">
              <a:off x="0" y="0"/>
              <a:ext cx="1913890" cy="3479800"/>
            </a:xfrm>
            <a:custGeom>
              <a:avLst/>
              <a:gdLst/>
              <a:ahLst/>
              <a:cxnLst/>
              <a:rect r="r" b="b" t="t" l="l"/>
              <a:pathLst>
                <a:path h="3479800" w="1913890">
                  <a:moveTo>
                    <a:pt x="0" y="0"/>
                  </a:moveTo>
                  <a:lnTo>
                    <a:pt x="1913890" y="0"/>
                  </a:lnTo>
                  <a:lnTo>
                    <a:pt x="1913890" y="3479800"/>
                  </a:lnTo>
                  <a:lnTo>
                    <a:pt x="0" y="3479800"/>
                  </a:lnTo>
                  <a:close/>
                </a:path>
              </a:pathLst>
            </a:custGeom>
            <a:solidFill>
              <a:srgbClr val="F38028"/>
            </a:solidFill>
          </p:spPr>
        </p:sp>
      </p:grpSp>
      <p:grpSp>
        <p:nvGrpSpPr>
          <p:cNvPr name="Group 4" id="4"/>
          <p:cNvGrpSpPr>
            <a:grpSpLocks noChangeAspect="true"/>
          </p:cNvGrpSpPr>
          <p:nvPr/>
        </p:nvGrpSpPr>
        <p:grpSpPr>
          <a:xfrm rot="0">
            <a:off x="9803542" y="2499926"/>
            <a:ext cx="6918239" cy="6918239"/>
            <a:chOff x="0" y="0"/>
            <a:chExt cx="2787650" cy="2787650"/>
          </a:xfrm>
        </p:grpSpPr>
        <p:sp>
          <p:nvSpPr>
            <p:cNvPr name="Freeform 5" id="5"/>
            <p:cNvSpPr/>
            <p:nvPr/>
          </p:nvSpPr>
          <p:spPr>
            <a:xfrm flipH="false" flipV="false" rot="0">
              <a:off x="0" y="0"/>
              <a:ext cx="2787650" cy="2787650"/>
            </a:xfrm>
            <a:custGeom>
              <a:avLst/>
              <a:gdLst/>
              <a:ahLst/>
              <a:cxnLst/>
              <a:rect r="r" b="b" t="t" l="l"/>
              <a:pathLst>
                <a:path h="2787650" w="2787650">
                  <a:moveTo>
                    <a:pt x="81280" y="1861820"/>
                  </a:moveTo>
                  <a:cubicBezTo>
                    <a:pt x="73660" y="1841500"/>
                    <a:pt x="67310" y="1819910"/>
                    <a:pt x="60960" y="1799590"/>
                  </a:cubicBezTo>
                  <a:lnTo>
                    <a:pt x="1800860" y="59690"/>
                  </a:lnTo>
                  <a:cubicBezTo>
                    <a:pt x="1821180" y="66040"/>
                    <a:pt x="1842770" y="72390"/>
                    <a:pt x="1863090" y="80010"/>
                  </a:cubicBezTo>
                  <a:lnTo>
                    <a:pt x="81280" y="1861820"/>
                  </a:lnTo>
                  <a:close/>
                  <a:moveTo>
                    <a:pt x="1597660" y="15240"/>
                  </a:moveTo>
                  <a:cubicBezTo>
                    <a:pt x="1573530" y="11430"/>
                    <a:pt x="1548130" y="8890"/>
                    <a:pt x="1524000" y="6350"/>
                  </a:cubicBezTo>
                  <a:lnTo>
                    <a:pt x="6350" y="1524000"/>
                  </a:lnTo>
                  <a:cubicBezTo>
                    <a:pt x="8890" y="1548130"/>
                    <a:pt x="11430" y="1573530"/>
                    <a:pt x="15240" y="1597660"/>
                  </a:cubicBezTo>
                  <a:lnTo>
                    <a:pt x="1597660" y="15240"/>
                  </a:lnTo>
                  <a:close/>
                  <a:moveTo>
                    <a:pt x="2189480" y="248920"/>
                  </a:moveTo>
                  <a:cubicBezTo>
                    <a:pt x="2172970" y="237490"/>
                    <a:pt x="2156460" y="226060"/>
                    <a:pt x="2139950" y="215900"/>
                  </a:cubicBezTo>
                  <a:lnTo>
                    <a:pt x="215900" y="2139950"/>
                  </a:lnTo>
                  <a:cubicBezTo>
                    <a:pt x="226060" y="2156460"/>
                    <a:pt x="237490" y="2172970"/>
                    <a:pt x="248920" y="2189480"/>
                  </a:cubicBezTo>
                  <a:lnTo>
                    <a:pt x="2189480" y="248920"/>
                  </a:lnTo>
                  <a:close/>
                  <a:moveTo>
                    <a:pt x="1979930" y="128270"/>
                  </a:moveTo>
                  <a:cubicBezTo>
                    <a:pt x="1960880" y="119380"/>
                    <a:pt x="1941830" y="110490"/>
                    <a:pt x="1922780" y="102870"/>
                  </a:cubicBezTo>
                  <a:lnTo>
                    <a:pt x="104140" y="1921510"/>
                  </a:lnTo>
                  <a:cubicBezTo>
                    <a:pt x="111760" y="1940560"/>
                    <a:pt x="120650" y="1959610"/>
                    <a:pt x="129540" y="1978660"/>
                  </a:cubicBezTo>
                  <a:lnTo>
                    <a:pt x="1979930" y="128270"/>
                  </a:lnTo>
                  <a:close/>
                  <a:moveTo>
                    <a:pt x="2087880" y="185420"/>
                  </a:moveTo>
                  <a:cubicBezTo>
                    <a:pt x="2070100" y="175260"/>
                    <a:pt x="2052320" y="165100"/>
                    <a:pt x="2034540" y="156210"/>
                  </a:cubicBezTo>
                  <a:lnTo>
                    <a:pt x="154940" y="2035810"/>
                  </a:lnTo>
                  <a:cubicBezTo>
                    <a:pt x="163830" y="2053590"/>
                    <a:pt x="173990" y="2071370"/>
                    <a:pt x="184150" y="2089150"/>
                  </a:cubicBezTo>
                  <a:lnTo>
                    <a:pt x="2087880" y="185420"/>
                  </a:lnTo>
                  <a:close/>
                  <a:moveTo>
                    <a:pt x="834390" y="116840"/>
                  </a:moveTo>
                  <a:cubicBezTo>
                    <a:pt x="774700" y="143510"/>
                    <a:pt x="716280" y="173990"/>
                    <a:pt x="660400" y="208280"/>
                  </a:cubicBezTo>
                  <a:lnTo>
                    <a:pt x="208280" y="660400"/>
                  </a:lnTo>
                  <a:cubicBezTo>
                    <a:pt x="172720" y="716280"/>
                    <a:pt x="142240" y="774700"/>
                    <a:pt x="116840" y="834390"/>
                  </a:cubicBezTo>
                  <a:lnTo>
                    <a:pt x="834390" y="116840"/>
                  </a:lnTo>
                  <a:close/>
                  <a:moveTo>
                    <a:pt x="1363980" y="0"/>
                  </a:moveTo>
                  <a:lnTo>
                    <a:pt x="0" y="1363980"/>
                  </a:lnTo>
                  <a:cubicBezTo>
                    <a:pt x="0" y="1391920"/>
                    <a:pt x="0" y="1418590"/>
                    <a:pt x="1270" y="1446530"/>
                  </a:cubicBezTo>
                  <a:lnTo>
                    <a:pt x="1445260" y="1270"/>
                  </a:lnTo>
                  <a:cubicBezTo>
                    <a:pt x="1418590" y="0"/>
                    <a:pt x="1390650" y="0"/>
                    <a:pt x="1363980" y="0"/>
                  </a:cubicBezTo>
                  <a:close/>
                  <a:moveTo>
                    <a:pt x="2787650" y="1386840"/>
                  </a:moveTo>
                  <a:lnTo>
                    <a:pt x="1386840" y="2787650"/>
                  </a:lnTo>
                  <a:cubicBezTo>
                    <a:pt x="1414780" y="2787650"/>
                    <a:pt x="1443990" y="2787650"/>
                    <a:pt x="1471930" y="2785110"/>
                  </a:cubicBezTo>
                  <a:lnTo>
                    <a:pt x="2785110" y="1471930"/>
                  </a:lnTo>
                  <a:cubicBezTo>
                    <a:pt x="2786380" y="1443990"/>
                    <a:pt x="2787650" y="1414780"/>
                    <a:pt x="2787650" y="1386840"/>
                  </a:cubicBezTo>
                  <a:close/>
                  <a:moveTo>
                    <a:pt x="2283460" y="321310"/>
                  </a:moveTo>
                  <a:cubicBezTo>
                    <a:pt x="2268220" y="308610"/>
                    <a:pt x="2252980" y="295910"/>
                    <a:pt x="2237740" y="284480"/>
                  </a:cubicBezTo>
                  <a:lnTo>
                    <a:pt x="284480" y="2237740"/>
                  </a:lnTo>
                  <a:cubicBezTo>
                    <a:pt x="295910" y="2252980"/>
                    <a:pt x="308610" y="2268220"/>
                    <a:pt x="321310" y="2283460"/>
                  </a:cubicBezTo>
                  <a:lnTo>
                    <a:pt x="2283460" y="321310"/>
                  </a:lnTo>
                  <a:close/>
                  <a:moveTo>
                    <a:pt x="1276350" y="5080"/>
                  </a:moveTo>
                  <a:cubicBezTo>
                    <a:pt x="1244600" y="7620"/>
                    <a:pt x="1214120" y="11430"/>
                    <a:pt x="1182370" y="16510"/>
                  </a:cubicBezTo>
                  <a:lnTo>
                    <a:pt x="16510" y="1182370"/>
                  </a:lnTo>
                  <a:cubicBezTo>
                    <a:pt x="11430" y="1214120"/>
                    <a:pt x="7620" y="1244600"/>
                    <a:pt x="5080" y="1276350"/>
                  </a:cubicBezTo>
                  <a:lnTo>
                    <a:pt x="1276350" y="5080"/>
                  </a:lnTo>
                  <a:close/>
                  <a:moveTo>
                    <a:pt x="1080770" y="35560"/>
                  </a:moveTo>
                  <a:cubicBezTo>
                    <a:pt x="1042670" y="44450"/>
                    <a:pt x="1004570" y="54610"/>
                    <a:pt x="966470" y="67310"/>
                  </a:cubicBezTo>
                  <a:lnTo>
                    <a:pt x="66040" y="966470"/>
                  </a:lnTo>
                  <a:cubicBezTo>
                    <a:pt x="54610" y="1004570"/>
                    <a:pt x="43180" y="1041400"/>
                    <a:pt x="34290" y="1080770"/>
                  </a:cubicBezTo>
                  <a:lnTo>
                    <a:pt x="1080770" y="35560"/>
                  </a:lnTo>
                  <a:close/>
                  <a:moveTo>
                    <a:pt x="1734820" y="41910"/>
                  </a:moveTo>
                  <a:cubicBezTo>
                    <a:pt x="1711960" y="36830"/>
                    <a:pt x="1690370" y="31750"/>
                    <a:pt x="1667510" y="26670"/>
                  </a:cubicBezTo>
                  <a:lnTo>
                    <a:pt x="26670" y="1667510"/>
                  </a:lnTo>
                  <a:cubicBezTo>
                    <a:pt x="31750" y="1690370"/>
                    <a:pt x="36830" y="1711960"/>
                    <a:pt x="41910" y="1734820"/>
                  </a:cubicBezTo>
                  <a:lnTo>
                    <a:pt x="1734820" y="41910"/>
                  </a:lnTo>
                  <a:close/>
                  <a:moveTo>
                    <a:pt x="2762250" y="1659890"/>
                  </a:moveTo>
                  <a:cubicBezTo>
                    <a:pt x="2768600" y="1626870"/>
                    <a:pt x="2773680" y="1595120"/>
                    <a:pt x="2777490" y="1562100"/>
                  </a:cubicBezTo>
                  <a:lnTo>
                    <a:pt x="1562100" y="2777490"/>
                  </a:lnTo>
                  <a:cubicBezTo>
                    <a:pt x="1595120" y="2773680"/>
                    <a:pt x="1628140" y="2768600"/>
                    <a:pt x="1659890" y="2762250"/>
                  </a:cubicBezTo>
                  <a:lnTo>
                    <a:pt x="2762250" y="1659890"/>
                  </a:lnTo>
                  <a:close/>
                  <a:moveTo>
                    <a:pt x="2785110" y="1306830"/>
                  </a:moveTo>
                  <a:cubicBezTo>
                    <a:pt x="2783840" y="1281430"/>
                    <a:pt x="2781300" y="1256030"/>
                    <a:pt x="2778760" y="1230630"/>
                  </a:cubicBezTo>
                  <a:lnTo>
                    <a:pt x="1230630" y="2777490"/>
                  </a:lnTo>
                  <a:cubicBezTo>
                    <a:pt x="1256030" y="2780030"/>
                    <a:pt x="1281430" y="2782570"/>
                    <a:pt x="1306830" y="2783840"/>
                  </a:cubicBezTo>
                  <a:lnTo>
                    <a:pt x="2785110" y="1306830"/>
                  </a:lnTo>
                  <a:close/>
                  <a:moveTo>
                    <a:pt x="2767330" y="1158240"/>
                  </a:moveTo>
                  <a:cubicBezTo>
                    <a:pt x="2763520" y="1135380"/>
                    <a:pt x="2758440" y="1112520"/>
                    <a:pt x="2753360" y="1089660"/>
                  </a:cubicBezTo>
                  <a:lnTo>
                    <a:pt x="1088390" y="2753360"/>
                  </a:lnTo>
                  <a:cubicBezTo>
                    <a:pt x="1111250" y="2758440"/>
                    <a:pt x="1134110" y="2763520"/>
                    <a:pt x="1156970" y="2767330"/>
                  </a:cubicBezTo>
                  <a:lnTo>
                    <a:pt x="2767330" y="1158240"/>
                  </a:lnTo>
                  <a:close/>
                  <a:moveTo>
                    <a:pt x="2369820" y="398780"/>
                  </a:moveTo>
                  <a:cubicBezTo>
                    <a:pt x="2355850" y="384810"/>
                    <a:pt x="2341880" y="372110"/>
                    <a:pt x="2327910" y="358140"/>
                  </a:cubicBezTo>
                  <a:lnTo>
                    <a:pt x="359410" y="2326640"/>
                  </a:lnTo>
                  <a:cubicBezTo>
                    <a:pt x="372110" y="2340610"/>
                    <a:pt x="386080" y="2354580"/>
                    <a:pt x="400050" y="2368550"/>
                  </a:cubicBezTo>
                  <a:lnTo>
                    <a:pt x="2369820" y="398780"/>
                  </a:lnTo>
                  <a:close/>
                  <a:moveTo>
                    <a:pt x="2451100" y="2301240"/>
                  </a:moveTo>
                  <a:cubicBezTo>
                    <a:pt x="2520950" y="2219960"/>
                    <a:pt x="2579370" y="2133600"/>
                    <a:pt x="2627630" y="2042160"/>
                  </a:cubicBezTo>
                  <a:lnTo>
                    <a:pt x="2042160" y="2627630"/>
                  </a:lnTo>
                  <a:cubicBezTo>
                    <a:pt x="2133600" y="2579370"/>
                    <a:pt x="2219960" y="2520950"/>
                    <a:pt x="2301240" y="2451100"/>
                  </a:cubicBezTo>
                  <a:lnTo>
                    <a:pt x="2451100" y="2301240"/>
                  </a:lnTo>
                  <a:close/>
                  <a:moveTo>
                    <a:pt x="2736850" y="1023620"/>
                  </a:moveTo>
                  <a:cubicBezTo>
                    <a:pt x="2730500" y="1002030"/>
                    <a:pt x="2724150" y="981710"/>
                    <a:pt x="2717800" y="960120"/>
                  </a:cubicBezTo>
                  <a:lnTo>
                    <a:pt x="960120" y="2717800"/>
                  </a:lnTo>
                  <a:cubicBezTo>
                    <a:pt x="981710" y="2724150"/>
                    <a:pt x="1002030" y="2730500"/>
                    <a:pt x="1023620" y="2736850"/>
                  </a:cubicBezTo>
                  <a:lnTo>
                    <a:pt x="2736850" y="1023620"/>
                  </a:lnTo>
                  <a:close/>
                  <a:moveTo>
                    <a:pt x="2696210" y="1892300"/>
                  </a:moveTo>
                  <a:cubicBezTo>
                    <a:pt x="2711450" y="1851660"/>
                    <a:pt x="2725420" y="1811020"/>
                    <a:pt x="2736850" y="1769110"/>
                  </a:cubicBezTo>
                  <a:lnTo>
                    <a:pt x="1769110" y="2736850"/>
                  </a:lnTo>
                  <a:cubicBezTo>
                    <a:pt x="1811020" y="2725420"/>
                    <a:pt x="1851660" y="2711450"/>
                    <a:pt x="1892300" y="2696210"/>
                  </a:cubicBezTo>
                  <a:lnTo>
                    <a:pt x="2696210" y="1892300"/>
                  </a:lnTo>
                  <a:close/>
                  <a:moveTo>
                    <a:pt x="2523490" y="576580"/>
                  </a:moveTo>
                  <a:cubicBezTo>
                    <a:pt x="2512060" y="561340"/>
                    <a:pt x="2500630" y="544830"/>
                    <a:pt x="2487930" y="529590"/>
                  </a:cubicBezTo>
                  <a:lnTo>
                    <a:pt x="529590" y="2486660"/>
                  </a:lnTo>
                  <a:cubicBezTo>
                    <a:pt x="544830" y="2499360"/>
                    <a:pt x="561340" y="2510790"/>
                    <a:pt x="576580" y="2522220"/>
                  </a:cubicBezTo>
                  <a:lnTo>
                    <a:pt x="2523490" y="576580"/>
                  </a:lnTo>
                  <a:close/>
                  <a:moveTo>
                    <a:pt x="2696210" y="899160"/>
                  </a:moveTo>
                  <a:cubicBezTo>
                    <a:pt x="2688590" y="878840"/>
                    <a:pt x="2680970" y="859790"/>
                    <a:pt x="2672080" y="840740"/>
                  </a:cubicBezTo>
                  <a:lnTo>
                    <a:pt x="839470" y="2673350"/>
                  </a:lnTo>
                  <a:cubicBezTo>
                    <a:pt x="858520" y="2682240"/>
                    <a:pt x="878840" y="2689860"/>
                    <a:pt x="897890" y="2697480"/>
                  </a:cubicBezTo>
                  <a:lnTo>
                    <a:pt x="2696210" y="899160"/>
                  </a:lnTo>
                  <a:close/>
                  <a:moveTo>
                    <a:pt x="2449830" y="483870"/>
                  </a:moveTo>
                  <a:cubicBezTo>
                    <a:pt x="2437130" y="468630"/>
                    <a:pt x="2424430" y="454660"/>
                    <a:pt x="2410460" y="440690"/>
                  </a:cubicBezTo>
                  <a:lnTo>
                    <a:pt x="440690" y="2410460"/>
                  </a:lnTo>
                  <a:cubicBezTo>
                    <a:pt x="454660" y="2424430"/>
                    <a:pt x="469900" y="2437130"/>
                    <a:pt x="483870" y="2449830"/>
                  </a:cubicBezTo>
                  <a:lnTo>
                    <a:pt x="2449830" y="483870"/>
                  </a:lnTo>
                  <a:close/>
                  <a:moveTo>
                    <a:pt x="2588260" y="675640"/>
                  </a:moveTo>
                  <a:cubicBezTo>
                    <a:pt x="2578100" y="659130"/>
                    <a:pt x="2567940" y="641350"/>
                    <a:pt x="2556510" y="624840"/>
                  </a:cubicBezTo>
                  <a:lnTo>
                    <a:pt x="624840" y="2556510"/>
                  </a:lnTo>
                  <a:cubicBezTo>
                    <a:pt x="641350" y="2567940"/>
                    <a:pt x="657860" y="2578100"/>
                    <a:pt x="675640" y="2588260"/>
                  </a:cubicBezTo>
                  <a:lnTo>
                    <a:pt x="2588260" y="675640"/>
                  </a:lnTo>
                  <a:close/>
                  <a:moveTo>
                    <a:pt x="2646680" y="783590"/>
                  </a:moveTo>
                  <a:cubicBezTo>
                    <a:pt x="2637790" y="765810"/>
                    <a:pt x="2628900" y="746760"/>
                    <a:pt x="2618740" y="728980"/>
                  </a:cubicBezTo>
                  <a:lnTo>
                    <a:pt x="728980" y="2618740"/>
                  </a:lnTo>
                  <a:cubicBezTo>
                    <a:pt x="746760" y="2628900"/>
                    <a:pt x="764540" y="2637790"/>
                    <a:pt x="783590" y="2646680"/>
                  </a:cubicBezTo>
                  <a:lnTo>
                    <a:pt x="2646680" y="783590"/>
                  </a:lnTo>
                  <a:close/>
                </a:path>
              </a:pathLst>
            </a:custGeom>
            <a:solidFill>
              <a:srgbClr val="3B281A"/>
            </a:solidFill>
          </p:spPr>
        </p:sp>
      </p:grpSp>
      <p:grpSp>
        <p:nvGrpSpPr>
          <p:cNvPr name="Group 6" id="6"/>
          <p:cNvGrpSpPr/>
          <p:nvPr/>
        </p:nvGrpSpPr>
        <p:grpSpPr>
          <a:xfrm rot="0">
            <a:off x="8409545" y="1313678"/>
            <a:ext cx="7659645" cy="7659645"/>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sp>
      </p:grpSp>
      <p:grpSp>
        <p:nvGrpSpPr>
          <p:cNvPr name="Group 8" id="8"/>
          <p:cNvGrpSpPr/>
          <p:nvPr/>
        </p:nvGrpSpPr>
        <p:grpSpPr>
          <a:xfrm rot="0">
            <a:off x="8613419" y="1517566"/>
            <a:ext cx="7251898" cy="7251869"/>
            <a:chOff x="0" y="0"/>
            <a:chExt cx="6350000" cy="6349975"/>
          </a:xfrm>
        </p:grpSpPr>
        <p:sp>
          <p:nvSpPr>
            <p:cNvPr name="Freeform 9" id="9"/>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16666" t="0" r="-16666" b="0"/>
              </a:stretch>
            </a:blipFill>
          </p:spPr>
        </p:sp>
      </p:grpSp>
      <p:sp>
        <p:nvSpPr>
          <p:cNvPr name="Freeform 10" id="10"/>
          <p:cNvSpPr/>
          <p:nvPr/>
        </p:nvSpPr>
        <p:spPr>
          <a:xfrm flipH="false" flipV="false" rot="0">
            <a:off x="17259300" y="28729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822967" y="7794024"/>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2" id="12"/>
          <p:cNvSpPr txBox="true"/>
          <p:nvPr/>
        </p:nvSpPr>
        <p:spPr>
          <a:xfrm rot="0">
            <a:off x="1570125" y="5600905"/>
            <a:ext cx="8064237" cy="963931"/>
          </a:xfrm>
          <a:prstGeom prst="rect">
            <a:avLst/>
          </a:prstGeom>
        </p:spPr>
        <p:txBody>
          <a:bodyPr anchor="t" rtlCol="false" tIns="0" lIns="0" bIns="0" rIns="0">
            <a:spAutoFit/>
          </a:bodyPr>
          <a:lstStyle/>
          <a:p>
            <a:pPr algn="l">
              <a:lnSpc>
                <a:spcPts val="6960"/>
              </a:lnSpc>
            </a:pPr>
            <a:r>
              <a:rPr lang="en-US" sz="8000">
                <a:solidFill>
                  <a:srgbClr val="FFFFFF"/>
                </a:solidFill>
                <a:latin typeface="DM Serif Display"/>
                <a:ea typeface="DM Serif Display"/>
                <a:cs typeface="DM Serif Display"/>
                <a:sym typeface="DM Serif Display"/>
              </a:rPr>
              <a:t>PROJECT</a:t>
            </a:r>
          </a:p>
        </p:txBody>
      </p:sp>
      <p:grpSp>
        <p:nvGrpSpPr>
          <p:cNvPr name="Group 13" id="13"/>
          <p:cNvGrpSpPr/>
          <p:nvPr/>
        </p:nvGrpSpPr>
        <p:grpSpPr>
          <a:xfrm rot="0">
            <a:off x="2451725" y="777155"/>
            <a:ext cx="2779766" cy="2779755"/>
            <a:chOff x="0" y="0"/>
            <a:chExt cx="6350000" cy="6349975"/>
          </a:xfrm>
        </p:grpSpPr>
        <p:sp>
          <p:nvSpPr>
            <p:cNvPr name="Freeform 14" id="14"/>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5"/>
              <a:stretch>
                <a:fillRect l="0" t="0" r="0" b="0"/>
              </a:stretch>
            </a:blipFill>
          </p:spPr>
        </p:sp>
      </p:grpSp>
      <p:sp>
        <p:nvSpPr>
          <p:cNvPr name="TextBox 15" id="15"/>
          <p:cNvSpPr txBox="true"/>
          <p:nvPr/>
        </p:nvSpPr>
        <p:spPr>
          <a:xfrm rot="0">
            <a:off x="2022470" y="7128190"/>
            <a:ext cx="4467234" cy="908050"/>
          </a:xfrm>
          <a:prstGeom prst="rect">
            <a:avLst/>
          </a:prstGeom>
        </p:spPr>
        <p:txBody>
          <a:bodyPr anchor="t" rtlCol="false" tIns="0" lIns="0" bIns="0" rIns="0">
            <a:spAutoFit/>
          </a:bodyPr>
          <a:lstStyle/>
          <a:p>
            <a:pPr algn="l">
              <a:lnSpc>
                <a:spcPts val="3499"/>
              </a:lnSpc>
            </a:pPr>
            <a:r>
              <a:rPr lang="en-US" sz="2499" spc="147">
                <a:solidFill>
                  <a:srgbClr val="FFFFFF"/>
                </a:solidFill>
                <a:latin typeface="Times New Roman"/>
                <a:ea typeface="Times New Roman"/>
                <a:cs typeface="Times New Roman"/>
                <a:sym typeface="Times New Roman"/>
              </a:rPr>
              <a:t>Presentation by : </a:t>
            </a:r>
          </a:p>
          <a:p>
            <a:pPr algn="l">
              <a:lnSpc>
                <a:spcPts val="3499"/>
              </a:lnSpc>
            </a:pPr>
            <a:r>
              <a:rPr lang="en-US" sz="2499" spc="147">
                <a:solidFill>
                  <a:srgbClr val="FFFFFF"/>
                </a:solidFill>
                <a:latin typeface="Times New Roman"/>
                <a:ea typeface="Times New Roman"/>
                <a:cs typeface="Times New Roman"/>
                <a:sym typeface="Times New Roman"/>
              </a:rPr>
              <a:t>Anoop Alabnoor</a:t>
            </a:r>
          </a:p>
        </p:txBody>
      </p:sp>
      <p:sp>
        <p:nvSpPr>
          <p:cNvPr name="TextBox 16" id="16"/>
          <p:cNvSpPr txBox="true"/>
          <p:nvPr/>
        </p:nvSpPr>
        <p:spPr>
          <a:xfrm rot="0">
            <a:off x="1570125" y="4324555"/>
            <a:ext cx="8801068" cy="1028700"/>
          </a:xfrm>
          <a:prstGeom prst="rect">
            <a:avLst/>
          </a:prstGeom>
        </p:spPr>
        <p:txBody>
          <a:bodyPr anchor="t" rtlCol="false" tIns="0" lIns="0" bIns="0" rIns="0">
            <a:spAutoFit/>
          </a:bodyPr>
          <a:lstStyle/>
          <a:p>
            <a:pPr algn="l">
              <a:lnSpc>
                <a:spcPts val="8400"/>
              </a:lnSpc>
            </a:pPr>
            <a:r>
              <a:rPr lang="en-US" sz="6000">
                <a:solidFill>
                  <a:srgbClr val="FFFFFF"/>
                </a:solidFill>
                <a:latin typeface="DM Serif Display"/>
                <a:ea typeface="DM Serif Display"/>
                <a:cs typeface="DM Serif Display"/>
                <a:sym typeface="DM Serif Display"/>
              </a:rPr>
              <a:t>ADVANCE SQL</a:t>
            </a:r>
          </a:p>
        </p:txBody>
      </p:sp>
      <p:sp>
        <p:nvSpPr>
          <p:cNvPr name="TextBox 17" id="17"/>
          <p:cNvSpPr txBox="true"/>
          <p:nvPr/>
        </p:nvSpPr>
        <p:spPr>
          <a:xfrm rot="0">
            <a:off x="2115696" y="3989022"/>
            <a:ext cx="3451826" cy="449834"/>
          </a:xfrm>
          <a:prstGeom prst="rect">
            <a:avLst/>
          </a:prstGeom>
        </p:spPr>
        <p:txBody>
          <a:bodyPr anchor="t" rtlCol="false" tIns="0" lIns="0" bIns="0" rIns="0">
            <a:spAutoFit/>
          </a:bodyPr>
          <a:lstStyle/>
          <a:p>
            <a:pPr algn="ctr">
              <a:lnSpc>
                <a:spcPts val="3267"/>
              </a:lnSpc>
            </a:pPr>
            <a:r>
              <a:rPr lang="en-US" sz="3799">
                <a:solidFill>
                  <a:srgbClr val="000000"/>
                </a:solidFill>
                <a:latin typeface="Leckerli One"/>
                <a:ea typeface="Leckerli One"/>
                <a:cs typeface="Leckerli One"/>
                <a:sym typeface="Leckerli One"/>
              </a:rPr>
              <a:t>Swiggy</a:t>
            </a:r>
          </a:p>
        </p:txBody>
      </p:sp>
      <p:sp>
        <p:nvSpPr>
          <p:cNvPr name="TextBox 18" id="18"/>
          <p:cNvSpPr txBox="true"/>
          <p:nvPr/>
        </p:nvSpPr>
        <p:spPr>
          <a:xfrm rot="0">
            <a:off x="9298499" y="9361016"/>
            <a:ext cx="6646311" cy="1150112"/>
          </a:xfrm>
          <a:prstGeom prst="rect">
            <a:avLst/>
          </a:prstGeom>
        </p:spPr>
        <p:txBody>
          <a:bodyPr anchor="t" rtlCol="false" tIns="0" lIns="0" bIns="0" rIns="0">
            <a:spAutoFit/>
          </a:bodyPr>
          <a:lstStyle/>
          <a:p>
            <a:pPr algn="l">
              <a:lnSpc>
                <a:spcPts val="4623"/>
              </a:lnSpc>
            </a:pPr>
            <a:r>
              <a:rPr lang="en-US" sz="3399">
                <a:solidFill>
                  <a:srgbClr val="FFFFFF"/>
                </a:solidFill>
                <a:latin typeface="DM Sans"/>
                <a:ea typeface="DM Sans"/>
                <a:cs typeface="DM Sans"/>
                <a:sym typeface="DM Sans"/>
              </a:rPr>
              <a:t>www.linkedin.com/in/anoop1420</a:t>
            </a:r>
          </a:p>
          <a:p>
            <a:pPr algn="l">
              <a:lnSpc>
                <a:spcPts val="4623"/>
              </a:lnSpc>
            </a:pPr>
          </a:p>
        </p:txBody>
      </p:sp>
      <p:sp>
        <p:nvSpPr>
          <p:cNvPr name="Freeform 19" id="19"/>
          <p:cNvSpPr/>
          <p:nvPr/>
        </p:nvSpPr>
        <p:spPr>
          <a:xfrm flipH="false" flipV="false" rot="0">
            <a:off x="8799063" y="9444806"/>
            <a:ext cx="499436" cy="505453"/>
          </a:xfrm>
          <a:custGeom>
            <a:avLst/>
            <a:gdLst/>
            <a:ahLst/>
            <a:cxnLst/>
            <a:rect r="r" b="b" t="t" l="l"/>
            <a:pathLst>
              <a:path h="505453" w="499436">
                <a:moveTo>
                  <a:pt x="0" y="0"/>
                </a:moveTo>
                <a:lnTo>
                  <a:pt x="499436" y="0"/>
                </a:lnTo>
                <a:lnTo>
                  <a:pt x="499436" y="505453"/>
                </a:lnTo>
                <a:lnTo>
                  <a:pt x="0" y="505453"/>
                </a:lnTo>
                <a:lnTo>
                  <a:pt x="0" y="0"/>
                </a:lnTo>
                <a:close/>
              </a:path>
            </a:pathLst>
          </a:custGeom>
          <a:blipFill>
            <a:blip r:embed="rId6"/>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p:nvPr/>
        </p:nvGrpSpPr>
        <p:grpSpPr>
          <a:xfrm rot="0">
            <a:off x="0" y="6251620"/>
            <a:ext cx="18279505" cy="4236159"/>
            <a:chOff x="0" y="0"/>
            <a:chExt cx="6183437" cy="1432972"/>
          </a:xfrm>
        </p:grpSpPr>
        <p:sp>
          <p:nvSpPr>
            <p:cNvPr name="Freeform 3" id="3"/>
            <p:cNvSpPr/>
            <p:nvPr/>
          </p:nvSpPr>
          <p:spPr>
            <a:xfrm flipH="false" flipV="false" rot="0">
              <a:off x="0" y="0"/>
              <a:ext cx="6183437" cy="1432972"/>
            </a:xfrm>
            <a:custGeom>
              <a:avLst/>
              <a:gdLst/>
              <a:ahLst/>
              <a:cxnLst/>
              <a:rect r="r" b="b" t="t" l="l"/>
              <a:pathLst>
                <a:path h="1432972" w="6183437">
                  <a:moveTo>
                    <a:pt x="0" y="0"/>
                  </a:moveTo>
                  <a:lnTo>
                    <a:pt x="6183437" y="0"/>
                  </a:lnTo>
                  <a:lnTo>
                    <a:pt x="6183437" y="1432972"/>
                  </a:lnTo>
                  <a:lnTo>
                    <a:pt x="0" y="1432972"/>
                  </a:lnTo>
                  <a:close/>
                </a:path>
              </a:pathLst>
            </a:custGeom>
            <a:solidFill>
              <a:srgbClr val="F38028"/>
            </a:solidFill>
          </p:spPr>
        </p:sp>
      </p:grpSp>
      <p:sp>
        <p:nvSpPr>
          <p:cNvPr name="Freeform 4" id="4"/>
          <p:cNvSpPr/>
          <p:nvPr/>
        </p:nvSpPr>
        <p:spPr>
          <a:xfrm flipH="false" flipV="false" rot="0">
            <a:off x="17259300" y="-30587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822967" y="8331543"/>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256788" y="2605407"/>
            <a:ext cx="13765929" cy="5076186"/>
          </a:xfrm>
          <a:custGeom>
            <a:avLst/>
            <a:gdLst/>
            <a:ahLst/>
            <a:cxnLst/>
            <a:rect r="r" b="b" t="t" l="l"/>
            <a:pathLst>
              <a:path h="5076186" w="13765929">
                <a:moveTo>
                  <a:pt x="0" y="0"/>
                </a:moveTo>
                <a:lnTo>
                  <a:pt x="13765929" y="0"/>
                </a:lnTo>
                <a:lnTo>
                  <a:pt x="13765929" y="5076186"/>
                </a:lnTo>
                <a:lnTo>
                  <a:pt x="0" y="5076186"/>
                </a:lnTo>
                <a:lnTo>
                  <a:pt x="0" y="0"/>
                </a:lnTo>
                <a:close/>
              </a:path>
            </a:pathLst>
          </a:custGeom>
          <a:blipFill>
            <a:blip r:embed="rId4"/>
            <a:stretch>
              <a:fillRect l="0" t="0" r="0" b="0"/>
            </a:stretch>
          </a:blipFill>
        </p:spPr>
      </p:sp>
      <p:sp>
        <p:nvSpPr>
          <p:cNvPr name="TextBox 7" id="7"/>
          <p:cNvSpPr txBox="true"/>
          <p:nvPr/>
        </p:nvSpPr>
        <p:spPr>
          <a:xfrm rot="0">
            <a:off x="673636" y="773430"/>
            <a:ext cx="12254814" cy="558165"/>
          </a:xfrm>
          <a:prstGeom prst="rect">
            <a:avLst/>
          </a:prstGeom>
        </p:spPr>
        <p:txBody>
          <a:bodyPr anchor="t" rtlCol="false" tIns="0" lIns="0" bIns="0" rIns="0">
            <a:spAutoFit/>
          </a:bodyPr>
          <a:lstStyle/>
          <a:p>
            <a:pPr algn="l">
              <a:lnSpc>
                <a:spcPts val="3479"/>
              </a:lnSpc>
            </a:pPr>
            <a:r>
              <a:rPr lang="en-US" sz="3999" b="true">
                <a:solidFill>
                  <a:srgbClr val="000000"/>
                </a:solidFill>
                <a:latin typeface="Times New Roman Bold"/>
                <a:ea typeface="Times New Roman Bold"/>
                <a:cs typeface="Times New Roman Bold"/>
                <a:sym typeface="Times New Roman Bold"/>
              </a:rPr>
              <a:t>7. Display all customers who have never placed an order.</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p:nvPr/>
        </p:nvGrpSpPr>
        <p:grpSpPr>
          <a:xfrm rot="0">
            <a:off x="0" y="6251620"/>
            <a:ext cx="18279505" cy="4236159"/>
            <a:chOff x="0" y="0"/>
            <a:chExt cx="6183437" cy="1432972"/>
          </a:xfrm>
        </p:grpSpPr>
        <p:sp>
          <p:nvSpPr>
            <p:cNvPr name="Freeform 3" id="3"/>
            <p:cNvSpPr/>
            <p:nvPr/>
          </p:nvSpPr>
          <p:spPr>
            <a:xfrm flipH="false" flipV="false" rot="0">
              <a:off x="0" y="0"/>
              <a:ext cx="6183437" cy="1432972"/>
            </a:xfrm>
            <a:custGeom>
              <a:avLst/>
              <a:gdLst/>
              <a:ahLst/>
              <a:cxnLst/>
              <a:rect r="r" b="b" t="t" l="l"/>
              <a:pathLst>
                <a:path h="1432972" w="6183437">
                  <a:moveTo>
                    <a:pt x="0" y="0"/>
                  </a:moveTo>
                  <a:lnTo>
                    <a:pt x="6183437" y="0"/>
                  </a:lnTo>
                  <a:lnTo>
                    <a:pt x="6183437" y="1432972"/>
                  </a:lnTo>
                  <a:lnTo>
                    <a:pt x="0" y="1432972"/>
                  </a:lnTo>
                  <a:close/>
                </a:path>
              </a:pathLst>
            </a:custGeom>
            <a:solidFill>
              <a:srgbClr val="F38028"/>
            </a:solidFill>
          </p:spPr>
        </p:sp>
      </p:grpSp>
      <p:sp>
        <p:nvSpPr>
          <p:cNvPr name="Freeform 4" id="4"/>
          <p:cNvSpPr/>
          <p:nvPr/>
        </p:nvSpPr>
        <p:spPr>
          <a:xfrm flipH="false" flipV="false" rot="0">
            <a:off x="17259300" y="-30587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822967" y="8331543"/>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899011" y="2021005"/>
            <a:ext cx="12489979" cy="6244989"/>
          </a:xfrm>
          <a:custGeom>
            <a:avLst/>
            <a:gdLst/>
            <a:ahLst/>
            <a:cxnLst/>
            <a:rect r="r" b="b" t="t" l="l"/>
            <a:pathLst>
              <a:path h="6244989" w="12489979">
                <a:moveTo>
                  <a:pt x="0" y="0"/>
                </a:moveTo>
                <a:lnTo>
                  <a:pt x="12489978" y="0"/>
                </a:lnTo>
                <a:lnTo>
                  <a:pt x="12489978" y="6244990"/>
                </a:lnTo>
                <a:lnTo>
                  <a:pt x="0" y="6244990"/>
                </a:lnTo>
                <a:lnTo>
                  <a:pt x="0" y="0"/>
                </a:lnTo>
                <a:close/>
              </a:path>
            </a:pathLst>
          </a:custGeom>
          <a:blipFill>
            <a:blip r:embed="rId4"/>
            <a:stretch>
              <a:fillRect l="0" t="0" r="0" b="0"/>
            </a:stretch>
          </a:blipFill>
        </p:spPr>
      </p:sp>
      <p:sp>
        <p:nvSpPr>
          <p:cNvPr name="TextBox 7" id="7"/>
          <p:cNvSpPr txBox="true"/>
          <p:nvPr/>
        </p:nvSpPr>
        <p:spPr>
          <a:xfrm rot="0">
            <a:off x="787043" y="819868"/>
            <a:ext cx="13982218" cy="1434465"/>
          </a:xfrm>
          <a:prstGeom prst="rect">
            <a:avLst/>
          </a:prstGeom>
        </p:spPr>
        <p:txBody>
          <a:bodyPr anchor="t" rtlCol="false" tIns="0" lIns="0" bIns="0" rIns="0">
            <a:spAutoFit/>
          </a:bodyPr>
          <a:lstStyle/>
          <a:p>
            <a:pPr algn="l">
              <a:lnSpc>
                <a:spcPts val="3479"/>
              </a:lnSpc>
            </a:pPr>
            <a:r>
              <a:rPr lang="en-US" sz="3999" b="true">
                <a:solidFill>
                  <a:srgbClr val="000000"/>
                </a:solidFill>
                <a:latin typeface="Times New Roman Bold"/>
                <a:ea typeface="Times New Roman Bold"/>
                <a:cs typeface="Times New Roman Bold"/>
                <a:sym typeface="Times New Roman Bold"/>
              </a:rPr>
              <a:t>8. Find the number of orders placed by each customer in 'Mumbai'.</a:t>
            </a:r>
          </a:p>
          <a:p>
            <a:pPr algn="l">
              <a:lnSpc>
                <a:spcPts val="3479"/>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p:nvPr/>
        </p:nvGrpSpPr>
        <p:grpSpPr>
          <a:xfrm rot="0">
            <a:off x="0" y="6251620"/>
            <a:ext cx="18279505" cy="4236159"/>
            <a:chOff x="0" y="0"/>
            <a:chExt cx="6183437" cy="1432972"/>
          </a:xfrm>
        </p:grpSpPr>
        <p:sp>
          <p:nvSpPr>
            <p:cNvPr name="Freeform 3" id="3"/>
            <p:cNvSpPr/>
            <p:nvPr/>
          </p:nvSpPr>
          <p:spPr>
            <a:xfrm flipH="false" flipV="false" rot="0">
              <a:off x="0" y="0"/>
              <a:ext cx="6183437" cy="1432972"/>
            </a:xfrm>
            <a:custGeom>
              <a:avLst/>
              <a:gdLst/>
              <a:ahLst/>
              <a:cxnLst/>
              <a:rect r="r" b="b" t="t" l="l"/>
              <a:pathLst>
                <a:path h="1432972" w="6183437">
                  <a:moveTo>
                    <a:pt x="0" y="0"/>
                  </a:moveTo>
                  <a:lnTo>
                    <a:pt x="6183437" y="0"/>
                  </a:lnTo>
                  <a:lnTo>
                    <a:pt x="6183437" y="1432972"/>
                  </a:lnTo>
                  <a:lnTo>
                    <a:pt x="0" y="1432972"/>
                  </a:lnTo>
                  <a:close/>
                </a:path>
              </a:pathLst>
            </a:custGeom>
            <a:solidFill>
              <a:srgbClr val="F38028"/>
            </a:solidFill>
          </p:spPr>
        </p:sp>
      </p:grpSp>
      <p:sp>
        <p:nvSpPr>
          <p:cNvPr name="Freeform 4" id="4"/>
          <p:cNvSpPr/>
          <p:nvPr/>
        </p:nvSpPr>
        <p:spPr>
          <a:xfrm flipH="false" flipV="false" rot="0">
            <a:off x="17259300" y="-30587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822967" y="8331543"/>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3489123" y="2508078"/>
            <a:ext cx="11301259" cy="3743542"/>
          </a:xfrm>
          <a:custGeom>
            <a:avLst/>
            <a:gdLst/>
            <a:ahLst/>
            <a:cxnLst/>
            <a:rect r="r" b="b" t="t" l="l"/>
            <a:pathLst>
              <a:path h="3743542" w="11301259">
                <a:moveTo>
                  <a:pt x="0" y="0"/>
                </a:moveTo>
                <a:lnTo>
                  <a:pt x="11301259" y="0"/>
                </a:lnTo>
                <a:lnTo>
                  <a:pt x="11301259" y="3743542"/>
                </a:lnTo>
                <a:lnTo>
                  <a:pt x="0" y="3743542"/>
                </a:lnTo>
                <a:lnTo>
                  <a:pt x="0" y="0"/>
                </a:lnTo>
                <a:close/>
              </a:path>
            </a:pathLst>
          </a:custGeom>
          <a:blipFill>
            <a:blip r:embed="rId4"/>
            <a:stretch>
              <a:fillRect l="0" t="0" r="0" b="0"/>
            </a:stretch>
          </a:blipFill>
        </p:spPr>
      </p:sp>
      <p:sp>
        <p:nvSpPr>
          <p:cNvPr name="TextBox 7" id="7"/>
          <p:cNvSpPr txBox="true"/>
          <p:nvPr/>
        </p:nvSpPr>
        <p:spPr>
          <a:xfrm rot="0">
            <a:off x="1028700" y="819868"/>
            <a:ext cx="10836796" cy="996315"/>
          </a:xfrm>
          <a:prstGeom prst="rect">
            <a:avLst/>
          </a:prstGeom>
        </p:spPr>
        <p:txBody>
          <a:bodyPr anchor="t" rtlCol="false" tIns="0" lIns="0" bIns="0" rIns="0">
            <a:spAutoFit/>
          </a:bodyPr>
          <a:lstStyle/>
          <a:p>
            <a:pPr algn="l">
              <a:lnSpc>
                <a:spcPts val="3479"/>
              </a:lnSpc>
            </a:pPr>
            <a:r>
              <a:rPr lang="en-US" sz="3999" b="true">
                <a:solidFill>
                  <a:srgbClr val="000000"/>
                </a:solidFill>
                <a:latin typeface="Times New Roman Bold"/>
                <a:ea typeface="Times New Roman Bold"/>
                <a:cs typeface="Times New Roman Bold"/>
                <a:sym typeface="Times New Roman Bold"/>
              </a:rPr>
              <a:t>9. Display all orders placed in the last 30 days.</a:t>
            </a:r>
          </a:p>
          <a:p>
            <a:pPr algn="l">
              <a:lnSpc>
                <a:spcPts val="3479"/>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p:nvPr/>
        </p:nvGrpSpPr>
        <p:grpSpPr>
          <a:xfrm rot="0">
            <a:off x="0" y="6251620"/>
            <a:ext cx="18279505" cy="4236159"/>
            <a:chOff x="0" y="0"/>
            <a:chExt cx="6183437" cy="1432972"/>
          </a:xfrm>
        </p:grpSpPr>
        <p:sp>
          <p:nvSpPr>
            <p:cNvPr name="Freeform 3" id="3"/>
            <p:cNvSpPr/>
            <p:nvPr/>
          </p:nvSpPr>
          <p:spPr>
            <a:xfrm flipH="false" flipV="false" rot="0">
              <a:off x="0" y="0"/>
              <a:ext cx="6183437" cy="1432972"/>
            </a:xfrm>
            <a:custGeom>
              <a:avLst/>
              <a:gdLst/>
              <a:ahLst/>
              <a:cxnLst/>
              <a:rect r="r" b="b" t="t" l="l"/>
              <a:pathLst>
                <a:path h="1432972" w="6183437">
                  <a:moveTo>
                    <a:pt x="0" y="0"/>
                  </a:moveTo>
                  <a:lnTo>
                    <a:pt x="6183437" y="0"/>
                  </a:lnTo>
                  <a:lnTo>
                    <a:pt x="6183437" y="1432972"/>
                  </a:lnTo>
                  <a:lnTo>
                    <a:pt x="0" y="1432972"/>
                  </a:lnTo>
                  <a:close/>
                </a:path>
              </a:pathLst>
            </a:custGeom>
            <a:solidFill>
              <a:srgbClr val="F38028"/>
            </a:solidFill>
          </p:spPr>
        </p:sp>
      </p:grpSp>
      <p:sp>
        <p:nvSpPr>
          <p:cNvPr name="Freeform 4" id="4"/>
          <p:cNvSpPr/>
          <p:nvPr/>
        </p:nvSpPr>
        <p:spPr>
          <a:xfrm flipH="false" flipV="false" rot="0">
            <a:off x="17259300" y="-30587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822967" y="8331543"/>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984400" y="2197575"/>
            <a:ext cx="14310704" cy="6618700"/>
          </a:xfrm>
          <a:custGeom>
            <a:avLst/>
            <a:gdLst/>
            <a:ahLst/>
            <a:cxnLst/>
            <a:rect r="r" b="b" t="t" l="l"/>
            <a:pathLst>
              <a:path h="6618700" w="14310704">
                <a:moveTo>
                  <a:pt x="0" y="0"/>
                </a:moveTo>
                <a:lnTo>
                  <a:pt x="14310704" y="0"/>
                </a:lnTo>
                <a:lnTo>
                  <a:pt x="14310704" y="6618700"/>
                </a:lnTo>
                <a:lnTo>
                  <a:pt x="0" y="6618700"/>
                </a:lnTo>
                <a:lnTo>
                  <a:pt x="0" y="0"/>
                </a:lnTo>
                <a:close/>
              </a:path>
            </a:pathLst>
          </a:custGeom>
          <a:blipFill>
            <a:blip r:embed="rId4"/>
            <a:stretch>
              <a:fillRect l="0" t="0" r="0" b="0"/>
            </a:stretch>
          </a:blipFill>
        </p:spPr>
      </p:sp>
      <p:sp>
        <p:nvSpPr>
          <p:cNvPr name="TextBox 7" id="7"/>
          <p:cNvSpPr txBox="true"/>
          <p:nvPr/>
        </p:nvSpPr>
        <p:spPr>
          <a:xfrm rot="0">
            <a:off x="683914" y="819868"/>
            <a:ext cx="15219761" cy="996315"/>
          </a:xfrm>
          <a:prstGeom prst="rect">
            <a:avLst/>
          </a:prstGeom>
        </p:spPr>
        <p:txBody>
          <a:bodyPr anchor="t" rtlCol="false" tIns="0" lIns="0" bIns="0" rIns="0">
            <a:spAutoFit/>
          </a:bodyPr>
          <a:lstStyle/>
          <a:p>
            <a:pPr algn="l">
              <a:lnSpc>
                <a:spcPts val="3479"/>
              </a:lnSpc>
            </a:pPr>
            <a:r>
              <a:rPr lang="en-US" sz="3999" b="true">
                <a:solidFill>
                  <a:srgbClr val="000000"/>
                </a:solidFill>
                <a:latin typeface="Times New Roman Bold"/>
                <a:ea typeface="Times New Roman Bold"/>
                <a:cs typeface="Times New Roman Bold"/>
                <a:sym typeface="Times New Roman Bold"/>
              </a:rPr>
              <a:t>10. List all delivery partners who have completed more than 1 delivery</a:t>
            </a:r>
          </a:p>
          <a:p>
            <a:pPr algn="l">
              <a:lnSpc>
                <a:spcPts val="3479"/>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p:nvPr/>
        </p:nvGrpSpPr>
        <p:grpSpPr>
          <a:xfrm rot="0">
            <a:off x="0" y="6251620"/>
            <a:ext cx="18279505" cy="4236159"/>
            <a:chOff x="0" y="0"/>
            <a:chExt cx="6183437" cy="1432972"/>
          </a:xfrm>
        </p:grpSpPr>
        <p:sp>
          <p:nvSpPr>
            <p:cNvPr name="Freeform 3" id="3"/>
            <p:cNvSpPr/>
            <p:nvPr/>
          </p:nvSpPr>
          <p:spPr>
            <a:xfrm flipH="false" flipV="false" rot="0">
              <a:off x="0" y="0"/>
              <a:ext cx="6183437" cy="1432972"/>
            </a:xfrm>
            <a:custGeom>
              <a:avLst/>
              <a:gdLst/>
              <a:ahLst/>
              <a:cxnLst/>
              <a:rect r="r" b="b" t="t" l="l"/>
              <a:pathLst>
                <a:path h="1432972" w="6183437">
                  <a:moveTo>
                    <a:pt x="0" y="0"/>
                  </a:moveTo>
                  <a:lnTo>
                    <a:pt x="6183437" y="0"/>
                  </a:lnTo>
                  <a:lnTo>
                    <a:pt x="6183437" y="1432972"/>
                  </a:lnTo>
                  <a:lnTo>
                    <a:pt x="0" y="1432972"/>
                  </a:lnTo>
                  <a:close/>
                </a:path>
              </a:pathLst>
            </a:custGeom>
            <a:solidFill>
              <a:srgbClr val="F38028"/>
            </a:solidFill>
          </p:spPr>
        </p:sp>
      </p:grpSp>
      <p:sp>
        <p:nvSpPr>
          <p:cNvPr name="Freeform 4" id="4"/>
          <p:cNvSpPr/>
          <p:nvPr/>
        </p:nvSpPr>
        <p:spPr>
          <a:xfrm flipH="false" flipV="false" rot="0">
            <a:off x="17259300" y="-30587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822967" y="8331543"/>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943462" y="2624532"/>
            <a:ext cx="12401075" cy="5037937"/>
          </a:xfrm>
          <a:custGeom>
            <a:avLst/>
            <a:gdLst/>
            <a:ahLst/>
            <a:cxnLst/>
            <a:rect r="r" b="b" t="t" l="l"/>
            <a:pathLst>
              <a:path h="5037937" w="12401075">
                <a:moveTo>
                  <a:pt x="0" y="0"/>
                </a:moveTo>
                <a:lnTo>
                  <a:pt x="12401076" y="0"/>
                </a:lnTo>
                <a:lnTo>
                  <a:pt x="12401076" y="5037936"/>
                </a:lnTo>
                <a:lnTo>
                  <a:pt x="0" y="5037936"/>
                </a:lnTo>
                <a:lnTo>
                  <a:pt x="0" y="0"/>
                </a:lnTo>
                <a:close/>
              </a:path>
            </a:pathLst>
          </a:custGeom>
          <a:blipFill>
            <a:blip r:embed="rId4"/>
            <a:stretch>
              <a:fillRect l="0" t="0" r="0" b="0"/>
            </a:stretch>
          </a:blipFill>
        </p:spPr>
      </p:sp>
      <p:sp>
        <p:nvSpPr>
          <p:cNvPr name="TextBox 7" id="7"/>
          <p:cNvSpPr txBox="true"/>
          <p:nvPr/>
        </p:nvSpPr>
        <p:spPr>
          <a:xfrm rot="0">
            <a:off x="787043" y="415895"/>
            <a:ext cx="15451800" cy="1434465"/>
          </a:xfrm>
          <a:prstGeom prst="rect">
            <a:avLst/>
          </a:prstGeom>
        </p:spPr>
        <p:txBody>
          <a:bodyPr anchor="t" rtlCol="false" tIns="0" lIns="0" bIns="0" rIns="0">
            <a:spAutoFit/>
          </a:bodyPr>
          <a:lstStyle/>
          <a:p>
            <a:pPr algn="l">
              <a:lnSpc>
                <a:spcPts val="3479"/>
              </a:lnSpc>
            </a:pPr>
            <a:r>
              <a:rPr lang="en-US" sz="3999" b="true">
                <a:solidFill>
                  <a:srgbClr val="000000"/>
                </a:solidFill>
                <a:latin typeface="Times New Roman Bold"/>
                <a:ea typeface="Times New Roman Bold"/>
                <a:cs typeface="Times New Roman Bold"/>
                <a:sym typeface="Times New Roman Bold"/>
              </a:rPr>
              <a:t>11. Find the customers who have placed orders on exactly three different days.</a:t>
            </a:r>
          </a:p>
          <a:p>
            <a:pPr algn="l">
              <a:lnSpc>
                <a:spcPts val="3479"/>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p:nvPr/>
        </p:nvGrpSpPr>
        <p:grpSpPr>
          <a:xfrm rot="0">
            <a:off x="0" y="6251620"/>
            <a:ext cx="18279505" cy="4236159"/>
            <a:chOff x="0" y="0"/>
            <a:chExt cx="6183437" cy="1432972"/>
          </a:xfrm>
        </p:grpSpPr>
        <p:sp>
          <p:nvSpPr>
            <p:cNvPr name="Freeform 3" id="3"/>
            <p:cNvSpPr/>
            <p:nvPr/>
          </p:nvSpPr>
          <p:spPr>
            <a:xfrm flipH="false" flipV="false" rot="0">
              <a:off x="0" y="0"/>
              <a:ext cx="6183437" cy="1432972"/>
            </a:xfrm>
            <a:custGeom>
              <a:avLst/>
              <a:gdLst/>
              <a:ahLst/>
              <a:cxnLst/>
              <a:rect r="r" b="b" t="t" l="l"/>
              <a:pathLst>
                <a:path h="1432972" w="6183437">
                  <a:moveTo>
                    <a:pt x="0" y="0"/>
                  </a:moveTo>
                  <a:lnTo>
                    <a:pt x="6183437" y="0"/>
                  </a:lnTo>
                  <a:lnTo>
                    <a:pt x="6183437" y="1432972"/>
                  </a:lnTo>
                  <a:lnTo>
                    <a:pt x="0" y="1432972"/>
                  </a:lnTo>
                  <a:close/>
                </a:path>
              </a:pathLst>
            </a:custGeom>
            <a:solidFill>
              <a:srgbClr val="F38028"/>
            </a:solidFill>
          </p:spPr>
        </p:sp>
      </p:grpSp>
      <p:sp>
        <p:nvSpPr>
          <p:cNvPr name="Freeform 4" id="4"/>
          <p:cNvSpPr/>
          <p:nvPr/>
        </p:nvSpPr>
        <p:spPr>
          <a:xfrm flipH="false" flipV="false" rot="0">
            <a:off x="17259300" y="-30587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822967" y="8331543"/>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182238" y="1627810"/>
            <a:ext cx="13923524" cy="7031380"/>
          </a:xfrm>
          <a:custGeom>
            <a:avLst/>
            <a:gdLst/>
            <a:ahLst/>
            <a:cxnLst/>
            <a:rect r="r" b="b" t="t" l="l"/>
            <a:pathLst>
              <a:path h="7031380" w="13923524">
                <a:moveTo>
                  <a:pt x="0" y="0"/>
                </a:moveTo>
                <a:lnTo>
                  <a:pt x="13923524" y="0"/>
                </a:lnTo>
                <a:lnTo>
                  <a:pt x="13923524" y="7031380"/>
                </a:lnTo>
                <a:lnTo>
                  <a:pt x="0" y="7031380"/>
                </a:lnTo>
                <a:lnTo>
                  <a:pt x="0" y="0"/>
                </a:lnTo>
                <a:close/>
              </a:path>
            </a:pathLst>
          </a:custGeom>
          <a:blipFill>
            <a:blip r:embed="rId4"/>
            <a:stretch>
              <a:fillRect l="0" t="0" r="0" b="0"/>
            </a:stretch>
          </a:blipFill>
        </p:spPr>
      </p:sp>
      <p:sp>
        <p:nvSpPr>
          <p:cNvPr name="TextBox 7" id="7"/>
          <p:cNvSpPr txBox="true"/>
          <p:nvPr/>
        </p:nvSpPr>
        <p:spPr>
          <a:xfrm rot="0">
            <a:off x="503439" y="415895"/>
            <a:ext cx="14755682" cy="1434465"/>
          </a:xfrm>
          <a:prstGeom prst="rect">
            <a:avLst/>
          </a:prstGeom>
        </p:spPr>
        <p:txBody>
          <a:bodyPr anchor="t" rtlCol="false" tIns="0" lIns="0" bIns="0" rIns="0">
            <a:spAutoFit/>
          </a:bodyPr>
          <a:lstStyle/>
          <a:p>
            <a:pPr algn="l">
              <a:lnSpc>
                <a:spcPts val="3479"/>
              </a:lnSpc>
            </a:pPr>
            <a:r>
              <a:rPr lang="en-US" sz="3999" b="true">
                <a:solidFill>
                  <a:srgbClr val="000000"/>
                </a:solidFill>
                <a:latin typeface="Times New Roman Bold"/>
                <a:ea typeface="Times New Roman Bold"/>
                <a:cs typeface="Times New Roman Bold"/>
                <a:sym typeface="Times New Roman Bold"/>
              </a:rPr>
              <a:t>12. Find the delivery partner who has worked with the most different customers.</a:t>
            </a:r>
          </a:p>
          <a:p>
            <a:pPr algn="l">
              <a:lnSpc>
                <a:spcPts val="3479"/>
              </a:lnSpc>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p:nvPr/>
        </p:nvGrpSpPr>
        <p:grpSpPr>
          <a:xfrm rot="0">
            <a:off x="0" y="6251620"/>
            <a:ext cx="18279505" cy="4236159"/>
            <a:chOff x="0" y="0"/>
            <a:chExt cx="6183437" cy="1432972"/>
          </a:xfrm>
        </p:grpSpPr>
        <p:sp>
          <p:nvSpPr>
            <p:cNvPr name="Freeform 3" id="3"/>
            <p:cNvSpPr/>
            <p:nvPr/>
          </p:nvSpPr>
          <p:spPr>
            <a:xfrm flipH="false" flipV="false" rot="0">
              <a:off x="0" y="0"/>
              <a:ext cx="6183437" cy="1432972"/>
            </a:xfrm>
            <a:custGeom>
              <a:avLst/>
              <a:gdLst/>
              <a:ahLst/>
              <a:cxnLst/>
              <a:rect r="r" b="b" t="t" l="l"/>
              <a:pathLst>
                <a:path h="1432972" w="6183437">
                  <a:moveTo>
                    <a:pt x="0" y="0"/>
                  </a:moveTo>
                  <a:lnTo>
                    <a:pt x="6183437" y="0"/>
                  </a:lnTo>
                  <a:lnTo>
                    <a:pt x="6183437" y="1432972"/>
                  </a:lnTo>
                  <a:lnTo>
                    <a:pt x="0" y="1432972"/>
                  </a:lnTo>
                  <a:close/>
                </a:path>
              </a:pathLst>
            </a:custGeom>
            <a:solidFill>
              <a:srgbClr val="F38028"/>
            </a:solidFill>
          </p:spPr>
        </p:sp>
      </p:grpSp>
      <p:sp>
        <p:nvSpPr>
          <p:cNvPr name="Freeform 4" id="4"/>
          <p:cNvSpPr/>
          <p:nvPr/>
        </p:nvSpPr>
        <p:spPr>
          <a:xfrm flipH="false" flipV="false" rot="0">
            <a:off x="17259300" y="-30587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822967" y="8331543"/>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412716" y="2581824"/>
            <a:ext cx="13765929" cy="6676476"/>
          </a:xfrm>
          <a:custGeom>
            <a:avLst/>
            <a:gdLst/>
            <a:ahLst/>
            <a:cxnLst/>
            <a:rect r="r" b="b" t="t" l="l"/>
            <a:pathLst>
              <a:path h="6676476" w="13765929">
                <a:moveTo>
                  <a:pt x="0" y="0"/>
                </a:moveTo>
                <a:lnTo>
                  <a:pt x="13765929" y="0"/>
                </a:lnTo>
                <a:lnTo>
                  <a:pt x="13765929" y="6676476"/>
                </a:lnTo>
                <a:lnTo>
                  <a:pt x="0" y="6676476"/>
                </a:lnTo>
                <a:lnTo>
                  <a:pt x="0" y="0"/>
                </a:lnTo>
                <a:close/>
              </a:path>
            </a:pathLst>
          </a:custGeom>
          <a:blipFill>
            <a:blip r:embed="rId4"/>
            <a:stretch>
              <a:fillRect l="0" t="0" r="0" b="0"/>
            </a:stretch>
          </a:blipFill>
        </p:spPr>
      </p:sp>
      <p:sp>
        <p:nvSpPr>
          <p:cNvPr name="TextBox 7" id="7"/>
          <p:cNvSpPr txBox="true"/>
          <p:nvPr/>
        </p:nvSpPr>
        <p:spPr>
          <a:xfrm rot="0">
            <a:off x="761261" y="613611"/>
            <a:ext cx="16225265" cy="1434465"/>
          </a:xfrm>
          <a:prstGeom prst="rect">
            <a:avLst/>
          </a:prstGeom>
        </p:spPr>
        <p:txBody>
          <a:bodyPr anchor="t" rtlCol="false" tIns="0" lIns="0" bIns="0" rIns="0">
            <a:spAutoFit/>
          </a:bodyPr>
          <a:lstStyle/>
          <a:p>
            <a:pPr algn="l">
              <a:lnSpc>
                <a:spcPts val="3479"/>
              </a:lnSpc>
            </a:pPr>
            <a:r>
              <a:rPr lang="en-US" sz="3999" b="true">
                <a:solidFill>
                  <a:srgbClr val="000000"/>
                </a:solidFill>
                <a:latin typeface="Times New Roman Bold"/>
                <a:ea typeface="Times New Roman Bold"/>
                <a:cs typeface="Times New Roman Bold"/>
                <a:sym typeface="Times New Roman Bold"/>
              </a:rPr>
              <a:t>13. Identify customers who have the same city and have placed orders at the same restaurants, but on different dates.</a:t>
            </a:r>
          </a:p>
          <a:p>
            <a:pPr algn="l">
              <a:lnSpc>
                <a:spcPts val="3479"/>
              </a:lnSpc>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p:nvPr/>
        </p:nvGrpSpPr>
        <p:grpSpPr>
          <a:xfrm rot="0">
            <a:off x="0" y="6251620"/>
            <a:ext cx="18279505" cy="4236159"/>
            <a:chOff x="0" y="0"/>
            <a:chExt cx="6183437" cy="1432972"/>
          </a:xfrm>
        </p:grpSpPr>
        <p:sp>
          <p:nvSpPr>
            <p:cNvPr name="Freeform 3" id="3"/>
            <p:cNvSpPr/>
            <p:nvPr/>
          </p:nvSpPr>
          <p:spPr>
            <a:xfrm flipH="false" flipV="false" rot="0">
              <a:off x="0" y="0"/>
              <a:ext cx="6183437" cy="1432972"/>
            </a:xfrm>
            <a:custGeom>
              <a:avLst/>
              <a:gdLst/>
              <a:ahLst/>
              <a:cxnLst/>
              <a:rect r="r" b="b" t="t" l="l"/>
              <a:pathLst>
                <a:path h="1432972" w="6183437">
                  <a:moveTo>
                    <a:pt x="0" y="0"/>
                  </a:moveTo>
                  <a:lnTo>
                    <a:pt x="6183437" y="0"/>
                  </a:lnTo>
                  <a:lnTo>
                    <a:pt x="6183437" y="1432972"/>
                  </a:lnTo>
                  <a:lnTo>
                    <a:pt x="0" y="1432972"/>
                  </a:lnTo>
                  <a:close/>
                </a:path>
              </a:pathLst>
            </a:custGeom>
            <a:solidFill>
              <a:srgbClr val="444D1E"/>
            </a:solidFill>
          </p:spPr>
        </p:sp>
      </p:grpSp>
      <p:grpSp>
        <p:nvGrpSpPr>
          <p:cNvPr name="Group 4" id="4"/>
          <p:cNvGrpSpPr>
            <a:grpSpLocks noChangeAspect="true"/>
          </p:cNvGrpSpPr>
          <p:nvPr/>
        </p:nvGrpSpPr>
        <p:grpSpPr>
          <a:xfrm rot="0">
            <a:off x="6801043" y="1557487"/>
            <a:ext cx="11809970" cy="6774056"/>
            <a:chOff x="0" y="0"/>
            <a:chExt cx="7981950" cy="4578350"/>
          </a:xfrm>
        </p:grpSpPr>
        <p:sp>
          <p:nvSpPr>
            <p:cNvPr name="Freeform 5" id="5"/>
            <p:cNvSpPr/>
            <p:nvPr/>
          </p:nvSpPr>
          <p:spPr>
            <a:xfrm flipH="false" flipV="false" rot="0">
              <a:off x="765810" y="21590"/>
              <a:ext cx="6451600" cy="4326890"/>
            </a:xfrm>
            <a:custGeom>
              <a:avLst/>
              <a:gdLst/>
              <a:ahLst/>
              <a:cxnLst/>
              <a:rect r="r" b="b" t="t" l="l"/>
              <a:pathLst>
                <a:path h="4326890" w="645160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p:spPr>
        </p:sp>
        <p:sp>
          <p:nvSpPr>
            <p:cNvPr name="Freeform 6" id="6"/>
            <p:cNvSpPr/>
            <p:nvPr/>
          </p:nvSpPr>
          <p:spPr>
            <a:xfrm flipH="false" flipV="false" rot="0">
              <a:off x="0" y="0"/>
              <a:ext cx="7981950" cy="4542790"/>
            </a:xfrm>
            <a:custGeom>
              <a:avLst/>
              <a:gdLst/>
              <a:ahLst/>
              <a:cxnLst/>
              <a:rect r="r" b="b" t="t" l="l"/>
              <a:pathLst>
                <a:path h="4542790" w="798195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9E9E9"/>
            </a:solidFill>
          </p:spPr>
        </p:sp>
        <p:sp>
          <p:nvSpPr>
            <p:cNvPr name="Freeform 7" id="7"/>
            <p:cNvSpPr/>
            <p:nvPr/>
          </p:nvSpPr>
          <p:spPr>
            <a:xfrm flipH="false" flipV="false" rot="0">
              <a:off x="3460750" y="4349750"/>
              <a:ext cx="1059180" cy="96520"/>
            </a:xfrm>
            <a:custGeom>
              <a:avLst/>
              <a:gdLst/>
              <a:ahLst/>
              <a:cxnLst/>
              <a:rect r="r" b="b" t="t" l="l"/>
              <a:pathLst>
                <a:path h="96520" w="105918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p:spPr>
        </p:sp>
        <p:sp>
          <p:nvSpPr>
            <p:cNvPr name="Freeform 8" id="8"/>
            <p:cNvSpPr/>
            <p:nvPr/>
          </p:nvSpPr>
          <p:spPr>
            <a:xfrm flipH="false" flipV="false" rot="0">
              <a:off x="163830" y="4542790"/>
              <a:ext cx="7654290" cy="35560"/>
            </a:xfrm>
            <a:custGeom>
              <a:avLst/>
              <a:gdLst/>
              <a:ahLst/>
              <a:cxnLst/>
              <a:rect r="r" b="b" t="t" l="l"/>
              <a:pathLst>
                <a:path h="35560" w="765429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p:spPr>
        </p:sp>
        <p:sp>
          <p:nvSpPr>
            <p:cNvPr name="Freeform 9" id="9"/>
            <p:cNvSpPr/>
            <p:nvPr/>
          </p:nvSpPr>
          <p:spPr>
            <a:xfrm flipH="false" flipV="false" rot="0">
              <a:off x="962660" y="276860"/>
              <a:ext cx="6055360" cy="3789680"/>
            </a:xfrm>
            <a:custGeom>
              <a:avLst/>
              <a:gdLst/>
              <a:ahLst/>
              <a:cxnLst/>
              <a:rect r="r" b="b" t="t" l="l"/>
              <a:pathLst>
                <a:path h="3789680" w="6055360">
                  <a:moveTo>
                    <a:pt x="0" y="0"/>
                  </a:moveTo>
                  <a:lnTo>
                    <a:pt x="6055360" y="0"/>
                  </a:lnTo>
                  <a:lnTo>
                    <a:pt x="6055360" y="3789680"/>
                  </a:lnTo>
                  <a:lnTo>
                    <a:pt x="0" y="3789680"/>
                  </a:lnTo>
                  <a:close/>
                </a:path>
              </a:pathLst>
            </a:custGeom>
            <a:blipFill>
              <a:blip r:embed="rId2"/>
              <a:stretch>
                <a:fillRect l="-5630" t="0" r="-5630" b="0"/>
              </a:stretch>
            </a:blipFill>
          </p:spPr>
        </p:sp>
      </p:grpSp>
      <p:sp>
        <p:nvSpPr>
          <p:cNvPr name="Freeform 10" id="10"/>
          <p:cNvSpPr/>
          <p:nvPr/>
        </p:nvSpPr>
        <p:spPr>
          <a:xfrm flipH="false" flipV="false" rot="0">
            <a:off x="17259300" y="-30587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822967" y="8331543"/>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0">
            <a:off x="8640316" y="8752847"/>
            <a:ext cx="499436" cy="505453"/>
          </a:xfrm>
          <a:custGeom>
            <a:avLst/>
            <a:gdLst/>
            <a:ahLst/>
            <a:cxnLst/>
            <a:rect r="r" b="b" t="t" l="l"/>
            <a:pathLst>
              <a:path h="505453" w="499436">
                <a:moveTo>
                  <a:pt x="0" y="0"/>
                </a:moveTo>
                <a:lnTo>
                  <a:pt x="499436" y="0"/>
                </a:lnTo>
                <a:lnTo>
                  <a:pt x="499436" y="505453"/>
                </a:lnTo>
                <a:lnTo>
                  <a:pt x="0" y="505453"/>
                </a:lnTo>
                <a:lnTo>
                  <a:pt x="0" y="0"/>
                </a:lnTo>
                <a:close/>
              </a:path>
            </a:pathLst>
          </a:custGeom>
          <a:blipFill>
            <a:blip r:embed="rId5"/>
            <a:stretch>
              <a:fillRect l="0" t="0" r="0" b="0"/>
            </a:stretch>
          </a:blipFill>
        </p:spPr>
      </p:sp>
      <p:sp>
        <p:nvSpPr>
          <p:cNvPr name="TextBox 13" id="13"/>
          <p:cNvSpPr txBox="true"/>
          <p:nvPr/>
        </p:nvSpPr>
        <p:spPr>
          <a:xfrm rot="0">
            <a:off x="1251122" y="3794786"/>
            <a:ext cx="5216289" cy="2456833"/>
          </a:xfrm>
          <a:prstGeom prst="rect">
            <a:avLst/>
          </a:prstGeom>
        </p:spPr>
        <p:txBody>
          <a:bodyPr anchor="t" rtlCol="false" tIns="0" lIns="0" bIns="0" rIns="0">
            <a:spAutoFit/>
          </a:bodyPr>
          <a:lstStyle/>
          <a:p>
            <a:pPr algn="l">
              <a:lnSpc>
                <a:spcPts val="9280"/>
              </a:lnSpc>
            </a:pPr>
            <a:r>
              <a:rPr lang="en-US" sz="10667">
                <a:solidFill>
                  <a:srgbClr val="FFFFFF"/>
                </a:solidFill>
                <a:latin typeface="DM Serif Display"/>
                <a:ea typeface="DM Serif Display"/>
                <a:cs typeface="DM Serif Display"/>
                <a:sym typeface="DM Serif Display"/>
              </a:rPr>
              <a:t>Thank you</a:t>
            </a:r>
          </a:p>
        </p:txBody>
      </p:sp>
      <p:sp>
        <p:nvSpPr>
          <p:cNvPr name="TextBox 14" id="14"/>
          <p:cNvSpPr txBox="true"/>
          <p:nvPr/>
        </p:nvSpPr>
        <p:spPr>
          <a:xfrm rot="0">
            <a:off x="9298693" y="8695697"/>
            <a:ext cx="6646311" cy="1150112"/>
          </a:xfrm>
          <a:prstGeom prst="rect">
            <a:avLst/>
          </a:prstGeom>
        </p:spPr>
        <p:txBody>
          <a:bodyPr anchor="t" rtlCol="false" tIns="0" lIns="0" bIns="0" rIns="0">
            <a:spAutoFit/>
          </a:bodyPr>
          <a:lstStyle/>
          <a:p>
            <a:pPr algn="l">
              <a:lnSpc>
                <a:spcPts val="4623"/>
              </a:lnSpc>
            </a:pPr>
            <a:r>
              <a:rPr lang="en-US" sz="3399">
                <a:solidFill>
                  <a:srgbClr val="FFFFFF"/>
                </a:solidFill>
                <a:latin typeface="DM Sans"/>
                <a:ea typeface="DM Sans"/>
                <a:cs typeface="DM Sans"/>
                <a:sym typeface="DM Sans"/>
              </a:rPr>
              <a:t>www.linkedin.com/in/anoop1420</a:t>
            </a:r>
          </a:p>
          <a:p>
            <a:pPr algn="l">
              <a:lnSpc>
                <a:spcPts val="4623"/>
              </a:lnSpc>
            </a:pPr>
          </a:p>
        </p:txBody>
      </p:sp>
      <p:sp>
        <p:nvSpPr>
          <p:cNvPr name="TextBox 15" id="15"/>
          <p:cNvSpPr txBox="true"/>
          <p:nvPr/>
        </p:nvSpPr>
        <p:spPr>
          <a:xfrm rot="0">
            <a:off x="1245750" y="2092583"/>
            <a:ext cx="5555293" cy="1368828"/>
          </a:xfrm>
          <a:prstGeom prst="rect">
            <a:avLst/>
          </a:prstGeom>
        </p:spPr>
        <p:txBody>
          <a:bodyPr anchor="t" rtlCol="false" tIns="0" lIns="0" bIns="0" rIns="0">
            <a:spAutoFit/>
          </a:bodyPr>
          <a:lstStyle/>
          <a:p>
            <a:pPr algn="l">
              <a:lnSpc>
                <a:spcPts val="11177"/>
              </a:lnSpc>
            </a:pPr>
            <a:r>
              <a:rPr lang="en-US" sz="7984">
                <a:solidFill>
                  <a:srgbClr val="FFFFFF"/>
                </a:solidFill>
                <a:latin typeface="Brittany"/>
                <a:ea typeface="Brittany"/>
                <a:cs typeface="Brittany"/>
                <a:sym typeface="Brittany"/>
              </a:rPr>
              <a:t>End</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38028"/>
        </a:solidFill>
      </p:bgPr>
    </p:bg>
    <p:spTree>
      <p:nvGrpSpPr>
        <p:cNvPr id="1" name=""/>
        <p:cNvGrpSpPr/>
        <p:nvPr/>
      </p:nvGrpSpPr>
      <p:grpSpPr>
        <a:xfrm>
          <a:off x="0" y="0"/>
          <a:ext cx="0" cy="0"/>
          <a:chOff x="0" y="0"/>
          <a:chExt cx="0" cy="0"/>
        </a:xfrm>
      </p:grpSpPr>
      <p:grpSp>
        <p:nvGrpSpPr>
          <p:cNvPr name="Group 2" id="2"/>
          <p:cNvGrpSpPr/>
          <p:nvPr/>
        </p:nvGrpSpPr>
        <p:grpSpPr>
          <a:xfrm rot="0">
            <a:off x="12621655" y="0"/>
            <a:ext cx="5657850" cy="10287000"/>
            <a:chOff x="0" y="0"/>
            <a:chExt cx="1913890" cy="3479800"/>
          </a:xfrm>
        </p:grpSpPr>
        <p:sp>
          <p:nvSpPr>
            <p:cNvPr name="Freeform 3" id="3"/>
            <p:cNvSpPr/>
            <p:nvPr/>
          </p:nvSpPr>
          <p:spPr>
            <a:xfrm flipH="false" flipV="false" rot="0">
              <a:off x="0" y="0"/>
              <a:ext cx="1913890" cy="3479800"/>
            </a:xfrm>
            <a:custGeom>
              <a:avLst/>
              <a:gdLst/>
              <a:ahLst/>
              <a:cxnLst/>
              <a:rect r="r" b="b" t="t" l="l"/>
              <a:pathLst>
                <a:path h="3479800" w="1913890">
                  <a:moveTo>
                    <a:pt x="0" y="0"/>
                  </a:moveTo>
                  <a:lnTo>
                    <a:pt x="1913890" y="0"/>
                  </a:lnTo>
                  <a:lnTo>
                    <a:pt x="1913890" y="3479800"/>
                  </a:lnTo>
                  <a:lnTo>
                    <a:pt x="0" y="3479800"/>
                  </a:lnTo>
                  <a:close/>
                </a:path>
              </a:pathLst>
            </a:custGeom>
            <a:solidFill>
              <a:srgbClr val="F38028"/>
            </a:solidFill>
          </p:spPr>
        </p:sp>
      </p:grpSp>
      <p:grpSp>
        <p:nvGrpSpPr>
          <p:cNvPr name="Group 4" id="4"/>
          <p:cNvGrpSpPr/>
          <p:nvPr/>
        </p:nvGrpSpPr>
        <p:grpSpPr>
          <a:xfrm rot="-5400000">
            <a:off x="12118080" y="2082580"/>
            <a:ext cx="5006183" cy="7127924"/>
            <a:chOff x="0" y="0"/>
            <a:chExt cx="6350000" cy="9041283"/>
          </a:xfrm>
        </p:grpSpPr>
        <p:sp>
          <p:nvSpPr>
            <p:cNvPr name="Freeform 5" id="5"/>
            <p:cNvSpPr/>
            <p:nvPr/>
          </p:nvSpPr>
          <p:spPr>
            <a:xfrm flipH="false" flipV="false" rot="5400000">
              <a:off x="-1345642" y="1345642"/>
              <a:ext cx="9041283" cy="6350000"/>
            </a:xfrm>
            <a:custGeom>
              <a:avLst/>
              <a:gdLst/>
              <a:ahLst/>
              <a:cxnLst/>
              <a:rect r="r" b="b" t="t" l="l"/>
              <a:pathLst>
                <a:path h="6350000" w="9041283">
                  <a:moveTo>
                    <a:pt x="0" y="1875790"/>
                  </a:moveTo>
                  <a:lnTo>
                    <a:pt x="0" y="4474210"/>
                  </a:lnTo>
                  <a:cubicBezTo>
                    <a:pt x="0" y="5510530"/>
                    <a:pt x="1195258" y="6350000"/>
                    <a:pt x="2670795" y="6350000"/>
                  </a:cubicBezTo>
                  <a:lnTo>
                    <a:pt x="6370489" y="6350000"/>
                  </a:lnTo>
                  <a:cubicBezTo>
                    <a:pt x="7846025" y="6350000"/>
                    <a:pt x="9041284" y="5510530"/>
                    <a:pt x="9041284" y="4474210"/>
                  </a:cubicBezTo>
                  <a:lnTo>
                    <a:pt x="9041284" y="1875789"/>
                  </a:lnTo>
                  <a:cubicBezTo>
                    <a:pt x="9041284" y="839470"/>
                    <a:pt x="7846025" y="0"/>
                    <a:pt x="6370489" y="0"/>
                  </a:cubicBezTo>
                  <a:lnTo>
                    <a:pt x="2670795" y="0"/>
                  </a:lnTo>
                  <a:cubicBezTo>
                    <a:pt x="1195258" y="0"/>
                    <a:pt x="0" y="839470"/>
                    <a:pt x="0" y="1875790"/>
                  </a:cubicBezTo>
                  <a:close/>
                </a:path>
              </a:pathLst>
            </a:custGeom>
            <a:blipFill>
              <a:blip r:embed="rId2"/>
              <a:stretch>
                <a:fillRect l="-54636" t="-4976" r="0" b="-19055"/>
              </a:stretch>
            </a:blipFill>
          </p:spPr>
        </p:sp>
      </p:grpSp>
      <p:sp>
        <p:nvSpPr>
          <p:cNvPr name="Freeform 6" id="6"/>
          <p:cNvSpPr/>
          <p:nvPr/>
        </p:nvSpPr>
        <p:spPr>
          <a:xfrm flipH="false" flipV="false" rot="0">
            <a:off x="17259300" y="28729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822967" y="7794024"/>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1028700" y="1193962"/>
            <a:ext cx="11592955" cy="8058150"/>
          </a:xfrm>
          <a:prstGeom prst="rect">
            <a:avLst/>
          </a:prstGeom>
        </p:spPr>
        <p:txBody>
          <a:bodyPr anchor="t" rtlCol="false" tIns="0" lIns="0" bIns="0" rIns="0">
            <a:spAutoFit/>
          </a:bodyPr>
          <a:lstStyle/>
          <a:p>
            <a:pPr algn="l">
              <a:lnSpc>
                <a:spcPts val="6299"/>
              </a:lnSpc>
            </a:pPr>
            <a:r>
              <a:rPr lang="en-US" sz="4500">
                <a:solidFill>
                  <a:srgbClr val="000000"/>
                </a:solidFill>
                <a:latin typeface="Times New Roman"/>
                <a:ea typeface="Times New Roman"/>
                <a:cs typeface="Times New Roman"/>
                <a:sym typeface="Times New Roman"/>
              </a:rPr>
              <a:t>Swiggy, India’s leading food delivery platform, strives to enhance customer satisfaction and streamline operations through data-driven insights. This project analyzes Swiggy’s SQL dataset to uncover patterns in customer behavior, restaurant performance, anddelivery partner efficiency. The findings will guide Swiggy in optimizing its services, increasing sales and boosting customer satisfaction journey</a:t>
            </a:r>
          </a:p>
        </p:txBody>
      </p:sp>
      <p:sp>
        <p:nvSpPr>
          <p:cNvPr name="TextBox 9" id="9"/>
          <p:cNvSpPr txBox="true"/>
          <p:nvPr/>
        </p:nvSpPr>
        <p:spPr>
          <a:xfrm rot="0">
            <a:off x="1751570" y="419100"/>
            <a:ext cx="6917467" cy="755650"/>
          </a:xfrm>
          <a:prstGeom prst="rect">
            <a:avLst/>
          </a:prstGeom>
        </p:spPr>
        <p:txBody>
          <a:bodyPr anchor="t" rtlCol="false" tIns="0" lIns="0" bIns="0" rIns="0">
            <a:spAutoFit/>
          </a:bodyPr>
          <a:lstStyle/>
          <a:p>
            <a:pPr algn="l">
              <a:lnSpc>
                <a:spcPts val="5599"/>
              </a:lnSpc>
            </a:pPr>
            <a:r>
              <a:rPr lang="en-US" sz="3999" b="true">
                <a:solidFill>
                  <a:srgbClr val="000000"/>
                </a:solidFill>
                <a:latin typeface="Times New Roman Bold"/>
                <a:ea typeface="Times New Roman Bold"/>
                <a:cs typeface="Times New Roman Bold"/>
                <a:sym typeface="Times New Roman Bold"/>
              </a:rPr>
              <a:t>PROJECT INTRODUCTION</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38028"/>
        </a:solidFill>
      </p:bgPr>
    </p:bg>
    <p:spTree>
      <p:nvGrpSpPr>
        <p:cNvPr id="1" name=""/>
        <p:cNvGrpSpPr/>
        <p:nvPr/>
      </p:nvGrpSpPr>
      <p:grpSpPr>
        <a:xfrm>
          <a:off x="0" y="0"/>
          <a:ext cx="0" cy="0"/>
          <a:chOff x="0" y="0"/>
          <a:chExt cx="0" cy="0"/>
        </a:xfrm>
      </p:grpSpPr>
      <p:sp>
        <p:nvSpPr>
          <p:cNvPr name="TextBox 2" id="2"/>
          <p:cNvSpPr txBox="true"/>
          <p:nvPr/>
        </p:nvSpPr>
        <p:spPr>
          <a:xfrm rot="0">
            <a:off x="1696348" y="480695"/>
            <a:ext cx="1591717" cy="604520"/>
          </a:xfrm>
          <a:prstGeom prst="rect">
            <a:avLst/>
          </a:prstGeom>
        </p:spPr>
        <p:txBody>
          <a:bodyPr anchor="t" rtlCol="false" tIns="0" lIns="0" bIns="0" rIns="0">
            <a:spAutoFit/>
          </a:bodyPr>
          <a:lstStyle/>
          <a:p>
            <a:pPr algn="ctr">
              <a:lnSpc>
                <a:spcPts val="4480"/>
              </a:lnSpc>
            </a:pPr>
            <a:r>
              <a:rPr lang="en-US" sz="3200" b="true">
                <a:solidFill>
                  <a:srgbClr val="000000"/>
                </a:solidFill>
                <a:latin typeface="Times New Roman Bold"/>
                <a:ea typeface="Times New Roman Bold"/>
                <a:cs typeface="Times New Roman Bold"/>
                <a:sym typeface="Times New Roman Bold"/>
              </a:rPr>
              <a:t>Problems</a:t>
            </a:r>
          </a:p>
        </p:txBody>
      </p:sp>
      <p:sp>
        <p:nvSpPr>
          <p:cNvPr name="TextBox 3" id="3"/>
          <p:cNvSpPr txBox="true"/>
          <p:nvPr/>
        </p:nvSpPr>
        <p:spPr>
          <a:xfrm rot="0">
            <a:off x="1028700" y="937895"/>
            <a:ext cx="16230600" cy="9115425"/>
          </a:xfrm>
          <a:prstGeom prst="rect">
            <a:avLst/>
          </a:prstGeom>
        </p:spPr>
        <p:txBody>
          <a:bodyPr anchor="t" rtlCol="false" tIns="0" lIns="0" bIns="0" rIns="0">
            <a:spAutoFit/>
          </a:bodyPr>
          <a:lstStyle/>
          <a:p>
            <a:pPr algn="ctr">
              <a:lnSpc>
                <a:spcPts val="4200"/>
              </a:lnSpc>
            </a:pPr>
            <a:r>
              <a:rPr lang="en-US" sz="3000">
                <a:solidFill>
                  <a:srgbClr val="000000"/>
                </a:solidFill>
                <a:latin typeface="Times New Roman"/>
                <a:ea typeface="Times New Roman"/>
                <a:cs typeface="Times New Roman"/>
                <a:sym typeface="Times New Roman"/>
              </a:rPr>
              <a:t>Questions:</a:t>
            </a:r>
          </a:p>
          <a:p>
            <a:pPr algn="ctr">
              <a:lnSpc>
                <a:spcPts val="4200"/>
              </a:lnSpc>
            </a:pPr>
          </a:p>
          <a:p>
            <a:pPr algn="just" marL="647700" indent="-323850" lvl="1">
              <a:lnSpc>
                <a:spcPts val="4200"/>
              </a:lnSpc>
              <a:buAutoNum type="arabicPeriod" startAt="1"/>
            </a:pPr>
            <a:r>
              <a:rPr lang="en-US" sz="3000">
                <a:solidFill>
                  <a:srgbClr val="000000"/>
                </a:solidFill>
                <a:latin typeface="Times New Roman"/>
                <a:ea typeface="Times New Roman"/>
                <a:cs typeface="Times New Roman"/>
                <a:sym typeface="Times New Roman"/>
              </a:rPr>
              <a:t>Display all customers who live in 'Delhi'.</a:t>
            </a:r>
          </a:p>
          <a:p>
            <a:pPr algn="just" marL="647700" indent="-323850" lvl="1">
              <a:lnSpc>
                <a:spcPts val="4200"/>
              </a:lnSpc>
              <a:buAutoNum type="arabicPeriod" startAt="1"/>
            </a:pPr>
            <a:r>
              <a:rPr lang="en-US" sz="3000">
                <a:solidFill>
                  <a:srgbClr val="000000"/>
                </a:solidFill>
                <a:latin typeface="Times New Roman"/>
                <a:ea typeface="Times New Roman"/>
                <a:cs typeface="Times New Roman"/>
                <a:sym typeface="Times New Roman"/>
              </a:rPr>
              <a:t>Fin</a:t>
            </a:r>
            <a:r>
              <a:rPr lang="en-US" sz="3000">
                <a:solidFill>
                  <a:srgbClr val="000000"/>
                </a:solidFill>
                <a:latin typeface="Times New Roman"/>
                <a:ea typeface="Times New Roman"/>
                <a:cs typeface="Times New Roman"/>
                <a:sym typeface="Times New Roman"/>
              </a:rPr>
              <a:t>d the average rating of all restaurants in 'Mumbai'.</a:t>
            </a:r>
          </a:p>
          <a:p>
            <a:pPr algn="just" marL="647700" indent="-323850" lvl="1">
              <a:lnSpc>
                <a:spcPts val="4200"/>
              </a:lnSpc>
              <a:buAutoNum type="arabicPeriod" startAt="1"/>
            </a:pPr>
            <a:r>
              <a:rPr lang="en-US" sz="3000">
                <a:solidFill>
                  <a:srgbClr val="000000"/>
                </a:solidFill>
                <a:latin typeface="Times New Roman"/>
                <a:ea typeface="Times New Roman"/>
                <a:cs typeface="Times New Roman"/>
                <a:sym typeface="Times New Roman"/>
              </a:rPr>
              <a:t>List all customers who have placed at least one order.</a:t>
            </a:r>
          </a:p>
          <a:p>
            <a:pPr algn="just" marL="647700" indent="-323850" lvl="1">
              <a:lnSpc>
                <a:spcPts val="4200"/>
              </a:lnSpc>
              <a:buAutoNum type="arabicPeriod" startAt="1"/>
            </a:pPr>
            <a:r>
              <a:rPr lang="en-US" sz="3000">
                <a:solidFill>
                  <a:srgbClr val="000000"/>
                </a:solidFill>
                <a:latin typeface="Times New Roman"/>
                <a:ea typeface="Times New Roman"/>
                <a:cs typeface="Times New Roman"/>
                <a:sym typeface="Times New Roman"/>
              </a:rPr>
              <a:t>Display the total number of orders placed by each customer.</a:t>
            </a:r>
          </a:p>
          <a:p>
            <a:pPr algn="just" marL="647700" indent="-323850" lvl="1">
              <a:lnSpc>
                <a:spcPts val="4200"/>
              </a:lnSpc>
              <a:buAutoNum type="arabicPeriod" startAt="1"/>
            </a:pPr>
            <a:r>
              <a:rPr lang="en-US" sz="3000">
                <a:solidFill>
                  <a:srgbClr val="000000"/>
                </a:solidFill>
                <a:latin typeface="Times New Roman"/>
                <a:ea typeface="Times New Roman"/>
                <a:cs typeface="Times New Roman"/>
                <a:sym typeface="Times New Roman"/>
              </a:rPr>
              <a:t>Find the total revenue generated by each restaurant.</a:t>
            </a:r>
          </a:p>
          <a:p>
            <a:pPr algn="just" marL="647700" indent="-323850" lvl="1">
              <a:lnSpc>
                <a:spcPts val="4200"/>
              </a:lnSpc>
              <a:buAutoNum type="arabicPeriod" startAt="1"/>
            </a:pPr>
            <a:r>
              <a:rPr lang="en-US" sz="3000">
                <a:solidFill>
                  <a:srgbClr val="000000"/>
                </a:solidFill>
                <a:latin typeface="Times New Roman"/>
                <a:ea typeface="Times New Roman"/>
                <a:cs typeface="Times New Roman"/>
                <a:sym typeface="Times New Roman"/>
              </a:rPr>
              <a:t>Find the top 5 restaurants with the highest average rating.</a:t>
            </a:r>
          </a:p>
          <a:p>
            <a:pPr algn="just" marL="647700" indent="-323850" lvl="1">
              <a:lnSpc>
                <a:spcPts val="4200"/>
              </a:lnSpc>
              <a:buAutoNum type="arabicPeriod" startAt="1"/>
            </a:pPr>
            <a:r>
              <a:rPr lang="en-US" sz="3000">
                <a:solidFill>
                  <a:srgbClr val="000000"/>
                </a:solidFill>
                <a:latin typeface="Times New Roman"/>
                <a:ea typeface="Times New Roman"/>
                <a:cs typeface="Times New Roman"/>
                <a:sym typeface="Times New Roman"/>
              </a:rPr>
              <a:t>Display all customers who have never placed an order.</a:t>
            </a:r>
          </a:p>
          <a:p>
            <a:pPr algn="just" marL="647700" indent="-323850" lvl="1">
              <a:lnSpc>
                <a:spcPts val="4200"/>
              </a:lnSpc>
              <a:buAutoNum type="arabicPeriod" startAt="1"/>
            </a:pPr>
            <a:r>
              <a:rPr lang="en-US" sz="3000">
                <a:solidFill>
                  <a:srgbClr val="000000"/>
                </a:solidFill>
                <a:latin typeface="Times New Roman"/>
                <a:ea typeface="Times New Roman"/>
                <a:cs typeface="Times New Roman"/>
                <a:sym typeface="Times New Roman"/>
              </a:rPr>
              <a:t>Find the number of orders placed by each customer in 'Mumbai'.</a:t>
            </a:r>
          </a:p>
          <a:p>
            <a:pPr algn="just" marL="647700" indent="-323850" lvl="1">
              <a:lnSpc>
                <a:spcPts val="4200"/>
              </a:lnSpc>
              <a:buAutoNum type="arabicPeriod" startAt="1"/>
            </a:pPr>
            <a:r>
              <a:rPr lang="en-US" sz="3000">
                <a:solidFill>
                  <a:srgbClr val="000000"/>
                </a:solidFill>
                <a:latin typeface="Times New Roman"/>
                <a:ea typeface="Times New Roman"/>
                <a:cs typeface="Times New Roman"/>
                <a:sym typeface="Times New Roman"/>
              </a:rPr>
              <a:t>Display all orders placed in the last 30 days.</a:t>
            </a:r>
          </a:p>
          <a:p>
            <a:pPr algn="just" marL="647700" indent="-323850" lvl="1">
              <a:lnSpc>
                <a:spcPts val="4200"/>
              </a:lnSpc>
              <a:buAutoNum type="arabicPeriod" startAt="1"/>
            </a:pPr>
            <a:r>
              <a:rPr lang="en-US" sz="3000">
                <a:solidFill>
                  <a:srgbClr val="000000"/>
                </a:solidFill>
                <a:latin typeface="Times New Roman"/>
                <a:ea typeface="Times New Roman"/>
                <a:cs typeface="Times New Roman"/>
                <a:sym typeface="Times New Roman"/>
              </a:rPr>
              <a:t>List all delivery partners who have completed more than 1 delivery</a:t>
            </a:r>
          </a:p>
          <a:p>
            <a:pPr algn="just" marL="647700" indent="-323850" lvl="1">
              <a:lnSpc>
                <a:spcPts val="4200"/>
              </a:lnSpc>
              <a:buAutoNum type="arabicPeriod" startAt="1"/>
            </a:pPr>
            <a:r>
              <a:rPr lang="en-US" sz="3000">
                <a:solidFill>
                  <a:srgbClr val="000000"/>
                </a:solidFill>
                <a:latin typeface="Times New Roman"/>
                <a:ea typeface="Times New Roman"/>
                <a:cs typeface="Times New Roman"/>
                <a:sym typeface="Times New Roman"/>
              </a:rPr>
              <a:t>Find the customers who have placed orders on exactly three different days.</a:t>
            </a:r>
          </a:p>
          <a:p>
            <a:pPr algn="just" marL="647700" indent="-323850" lvl="1">
              <a:lnSpc>
                <a:spcPts val="4200"/>
              </a:lnSpc>
              <a:buAutoNum type="arabicPeriod" startAt="1"/>
            </a:pPr>
            <a:r>
              <a:rPr lang="en-US" sz="3000">
                <a:solidFill>
                  <a:srgbClr val="000000"/>
                </a:solidFill>
                <a:latin typeface="Times New Roman"/>
                <a:ea typeface="Times New Roman"/>
                <a:cs typeface="Times New Roman"/>
                <a:sym typeface="Times New Roman"/>
              </a:rPr>
              <a:t>Find the delivery partner who has worked with the most different customers.</a:t>
            </a:r>
          </a:p>
          <a:p>
            <a:pPr algn="just" marL="647700" indent="-323850" lvl="1">
              <a:lnSpc>
                <a:spcPts val="4200"/>
              </a:lnSpc>
              <a:buAutoNum type="arabicPeriod" startAt="1"/>
            </a:pPr>
            <a:r>
              <a:rPr lang="en-US" sz="3000">
                <a:solidFill>
                  <a:srgbClr val="000000"/>
                </a:solidFill>
                <a:latin typeface="Times New Roman"/>
                <a:ea typeface="Times New Roman"/>
                <a:cs typeface="Times New Roman"/>
                <a:sym typeface="Times New Roman"/>
              </a:rPr>
              <a:t>Identify customers who have the same city and have placed orders at the same restaurants, but on different dates.</a:t>
            </a:r>
          </a:p>
          <a:p>
            <a:pPr algn="just">
              <a:lnSpc>
                <a:spcPts val="4200"/>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p:nvPr/>
        </p:nvGrpSpPr>
        <p:grpSpPr>
          <a:xfrm rot="0">
            <a:off x="0" y="6251620"/>
            <a:ext cx="18279505" cy="4236159"/>
            <a:chOff x="0" y="0"/>
            <a:chExt cx="6183437" cy="1432972"/>
          </a:xfrm>
        </p:grpSpPr>
        <p:sp>
          <p:nvSpPr>
            <p:cNvPr name="Freeform 3" id="3"/>
            <p:cNvSpPr/>
            <p:nvPr/>
          </p:nvSpPr>
          <p:spPr>
            <a:xfrm flipH="false" flipV="false" rot="0">
              <a:off x="0" y="0"/>
              <a:ext cx="6183437" cy="1432972"/>
            </a:xfrm>
            <a:custGeom>
              <a:avLst/>
              <a:gdLst/>
              <a:ahLst/>
              <a:cxnLst/>
              <a:rect r="r" b="b" t="t" l="l"/>
              <a:pathLst>
                <a:path h="1432972" w="6183437">
                  <a:moveTo>
                    <a:pt x="0" y="0"/>
                  </a:moveTo>
                  <a:lnTo>
                    <a:pt x="6183437" y="0"/>
                  </a:lnTo>
                  <a:lnTo>
                    <a:pt x="6183437" y="1432972"/>
                  </a:lnTo>
                  <a:lnTo>
                    <a:pt x="0" y="1432972"/>
                  </a:lnTo>
                  <a:close/>
                </a:path>
              </a:pathLst>
            </a:custGeom>
            <a:solidFill>
              <a:srgbClr val="F38028"/>
            </a:solidFill>
          </p:spPr>
        </p:sp>
      </p:grpSp>
      <p:sp>
        <p:nvSpPr>
          <p:cNvPr name="Freeform 4" id="4"/>
          <p:cNvSpPr/>
          <p:nvPr/>
        </p:nvSpPr>
        <p:spPr>
          <a:xfrm flipH="false" flipV="false" rot="0">
            <a:off x="17259300" y="-30587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822967" y="8331543"/>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3493371" y="2092160"/>
            <a:ext cx="11301259" cy="6102680"/>
          </a:xfrm>
          <a:custGeom>
            <a:avLst/>
            <a:gdLst/>
            <a:ahLst/>
            <a:cxnLst/>
            <a:rect r="r" b="b" t="t" l="l"/>
            <a:pathLst>
              <a:path h="6102680" w="11301259">
                <a:moveTo>
                  <a:pt x="0" y="0"/>
                </a:moveTo>
                <a:lnTo>
                  <a:pt x="11301258" y="0"/>
                </a:lnTo>
                <a:lnTo>
                  <a:pt x="11301258" y="6102680"/>
                </a:lnTo>
                <a:lnTo>
                  <a:pt x="0" y="6102680"/>
                </a:lnTo>
                <a:lnTo>
                  <a:pt x="0" y="0"/>
                </a:lnTo>
                <a:close/>
              </a:path>
            </a:pathLst>
          </a:custGeom>
          <a:blipFill>
            <a:blip r:embed="rId4"/>
            <a:stretch>
              <a:fillRect l="0" t="0" r="0" b="0"/>
            </a:stretch>
          </a:blipFill>
        </p:spPr>
      </p:sp>
      <p:sp>
        <p:nvSpPr>
          <p:cNvPr name="TextBox 7" id="7"/>
          <p:cNvSpPr txBox="true"/>
          <p:nvPr/>
        </p:nvSpPr>
        <p:spPr>
          <a:xfrm rot="0">
            <a:off x="1028700" y="819868"/>
            <a:ext cx="9676600" cy="558165"/>
          </a:xfrm>
          <a:prstGeom prst="rect">
            <a:avLst/>
          </a:prstGeom>
        </p:spPr>
        <p:txBody>
          <a:bodyPr anchor="t" rtlCol="false" tIns="0" lIns="0" bIns="0" rIns="0">
            <a:spAutoFit/>
          </a:bodyPr>
          <a:lstStyle/>
          <a:p>
            <a:pPr algn="l" marL="863599" indent="-431800" lvl="1">
              <a:lnSpc>
                <a:spcPts val="3479"/>
              </a:lnSpc>
              <a:buAutoNum type="arabicPeriod" startAt="1"/>
            </a:pPr>
            <a:r>
              <a:rPr lang="en-US" b="true" sz="3999">
                <a:solidFill>
                  <a:srgbClr val="000000"/>
                </a:solidFill>
                <a:latin typeface="Times New Roman Bold"/>
                <a:ea typeface="Times New Roman Bold"/>
                <a:cs typeface="Times New Roman Bold"/>
                <a:sym typeface="Times New Roman Bold"/>
              </a:rPr>
              <a:t>Display all customers who live in 'Delhi'.</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p:nvPr/>
        </p:nvGrpSpPr>
        <p:grpSpPr>
          <a:xfrm rot="0">
            <a:off x="0" y="6251620"/>
            <a:ext cx="18279505" cy="4236159"/>
            <a:chOff x="0" y="0"/>
            <a:chExt cx="6183437" cy="1432972"/>
          </a:xfrm>
        </p:grpSpPr>
        <p:sp>
          <p:nvSpPr>
            <p:cNvPr name="Freeform 3" id="3"/>
            <p:cNvSpPr/>
            <p:nvPr/>
          </p:nvSpPr>
          <p:spPr>
            <a:xfrm flipH="false" flipV="false" rot="0">
              <a:off x="0" y="0"/>
              <a:ext cx="6183437" cy="1432972"/>
            </a:xfrm>
            <a:custGeom>
              <a:avLst/>
              <a:gdLst/>
              <a:ahLst/>
              <a:cxnLst/>
              <a:rect r="r" b="b" t="t" l="l"/>
              <a:pathLst>
                <a:path h="1432972" w="6183437">
                  <a:moveTo>
                    <a:pt x="0" y="0"/>
                  </a:moveTo>
                  <a:lnTo>
                    <a:pt x="6183437" y="0"/>
                  </a:lnTo>
                  <a:lnTo>
                    <a:pt x="6183437" y="1432972"/>
                  </a:lnTo>
                  <a:lnTo>
                    <a:pt x="0" y="1432972"/>
                  </a:lnTo>
                  <a:close/>
                </a:path>
              </a:pathLst>
            </a:custGeom>
            <a:solidFill>
              <a:srgbClr val="F38028"/>
            </a:solidFill>
          </p:spPr>
        </p:sp>
      </p:grpSp>
      <p:sp>
        <p:nvSpPr>
          <p:cNvPr name="Freeform 4" id="4"/>
          <p:cNvSpPr/>
          <p:nvPr/>
        </p:nvSpPr>
        <p:spPr>
          <a:xfrm flipH="false" flipV="false" rot="0">
            <a:off x="17259300" y="-30587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822967" y="8331543"/>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3493371" y="2636033"/>
            <a:ext cx="11301259" cy="5014934"/>
          </a:xfrm>
          <a:custGeom>
            <a:avLst/>
            <a:gdLst/>
            <a:ahLst/>
            <a:cxnLst/>
            <a:rect r="r" b="b" t="t" l="l"/>
            <a:pathLst>
              <a:path h="5014934" w="11301259">
                <a:moveTo>
                  <a:pt x="0" y="0"/>
                </a:moveTo>
                <a:lnTo>
                  <a:pt x="11301258" y="0"/>
                </a:lnTo>
                <a:lnTo>
                  <a:pt x="11301258" y="5014934"/>
                </a:lnTo>
                <a:lnTo>
                  <a:pt x="0" y="5014934"/>
                </a:lnTo>
                <a:lnTo>
                  <a:pt x="0" y="0"/>
                </a:lnTo>
                <a:close/>
              </a:path>
            </a:pathLst>
          </a:custGeom>
          <a:blipFill>
            <a:blip r:embed="rId4"/>
            <a:stretch>
              <a:fillRect l="0" t="0" r="0" b="0"/>
            </a:stretch>
          </a:blipFill>
        </p:spPr>
      </p:sp>
      <p:sp>
        <p:nvSpPr>
          <p:cNvPr name="TextBox 7" id="7"/>
          <p:cNvSpPr txBox="true"/>
          <p:nvPr/>
        </p:nvSpPr>
        <p:spPr>
          <a:xfrm rot="0">
            <a:off x="828660" y="819868"/>
            <a:ext cx="11944767" cy="558165"/>
          </a:xfrm>
          <a:prstGeom prst="rect">
            <a:avLst/>
          </a:prstGeom>
        </p:spPr>
        <p:txBody>
          <a:bodyPr anchor="t" rtlCol="false" tIns="0" lIns="0" bIns="0" rIns="0">
            <a:spAutoFit/>
          </a:bodyPr>
          <a:lstStyle/>
          <a:p>
            <a:pPr algn="l">
              <a:lnSpc>
                <a:spcPts val="3479"/>
              </a:lnSpc>
            </a:pPr>
            <a:r>
              <a:rPr lang="en-US" sz="3999" b="true">
                <a:solidFill>
                  <a:srgbClr val="000000"/>
                </a:solidFill>
                <a:latin typeface="Times New Roman Bold"/>
                <a:ea typeface="Times New Roman Bold"/>
                <a:cs typeface="Times New Roman Bold"/>
                <a:sym typeface="Times New Roman Bold"/>
              </a:rPr>
              <a:t>2. Find the average rating of all restaurants in 'Mumbai'.</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p:nvPr/>
        </p:nvGrpSpPr>
        <p:grpSpPr>
          <a:xfrm rot="0">
            <a:off x="0" y="6251620"/>
            <a:ext cx="18279505" cy="4236159"/>
            <a:chOff x="0" y="0"/>
            <a:chExt cx="6183437" cy="1432972"/>
          </a:xfrm>
        </p:grpSpPr>
        <p:sp>
          <p:nvSpPr>
            <p:cNvPr name="Freeform 3" id="3"/>
            <p:cNvSpPr/>
            <p:nvPr/>
          </p:nvSpPr>
          <p:spPr>
            <a:xfrm flipH="false" flipV="false" rot="0">
              <a:off x="0" y="0"/>
              <a:ext cx="6183437" cy="1432972"/>
            </a:xfrm>
            <a:custGeom>
              <a:avLst/>
              <a:gdLst/>
              <a:ahLst/>
              <a:cxnLst/>
              <a:rect r="r" b="b" t="t" l="l"/>
              <a:pathLst>
                <a:path h="1432972" w="6183437">
                  <a:moveTo>
                    <a:pt x="0" y="0"/>
                  </a:moveTo>
                  <a:lnTo>
                    <a:pt x="6183437" y="0"/>
                  </a:lnTo>
                  <a:lnTo>
                    <a:pt x="6183437" y="1432972"/>
                  </a:lnTo>
                  <a:lnTo>
                    <a:pt x="0" y="1432972"/>
                  </a:lnTo>
                  <a:close/>
                </a:path>
              </a:pathLst>
            </a:custGeom>
            <a:solidFill>
              <a:srgbClr val="F38028"/>
            </a:solidFill>
          </p:spPr>
        </p:sp>
      </p:grpSp>
      <p:sp>
        <p:nvSpPr>
          <p:cNvPr name="Freeform 4" id="4"/>
          <p:cNvSpPr/>
          <p:nvPr/>
        </p:nvSpPr>
        <p:spPr>
          <a:xfrm flipH="false" flipV="false" rot="0">
            <a:off x="17259300" y="-30587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822967" y="8331543"/>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3493371" y="2621907"/>
            <a:ext cx="11301259" cy="5043187"/>
          </a:xfrm>
          <a:custGeom>
            <a:avLst/>
            <a:gdLst/>
            <a:ahLst/>
            <a:cxnLst/>
            <a:rect r="r" b="b" t="t" l="l"/>
            <a:pathLst>
              <a:path h="5043187" w="11301259">
                <a:moveTo>
                  <a:pt x="0" y="0"/>
                </a:moveTo>
                <a:lnTo>
                  <a:pt x="11301258" y="0"/>
                </a:lnTo>
                <a:lnTo>
                  <a:pt x="11301258" y="5043186"/>
                </a:lnTo>
                <a:lnTo>
                  <a:pt x="0" y="5043186"/>
                </a:lnTo>
                <a:lnTo>
                  <a:pt x="0" y="0"/>
                </a:lnTo>
                <a:close/>
              </a:path>
            </a:pathLst>
          </a:custGeom>
          <a:blipFill>
            <a:blip r:embed="rId4"/>
            <a:stretch>
              <a:fillRect l="0" t="0" r="0" b="0"/>
            </a:stretch>
          </a:blipFill>
        </p:spPr>
      </p:sp>
      <p:sp>
        <p:nvSpPr>
          <p:cNvPr name="TextBox 7" id="7"/>
          <p:cNvSpPr txBox="true"/>
          <p:nvPr/>
        </p:nvSpPr>
        <p:spPr>
          <a:xfrm rot="0">
            <a:off x="1028700" y="819868"/>
            <a:ext cx="12151686" cy="558165"/>
          </a:xfrm>
          <a:prstGeom prst="rect">
            <a:avLst/>
          </a:prstGeom>
        </p:spPr>
        <p:txBody>
          <a:bodyPr anchor="t" rtlCol="false" tIns="0" lIns="0" bIns="0" rIns="0">
            <a:spAutoFit/>
          </a:bodyPr>
          <a:lstStyle/>
          <a:p>
            <a:pPr algn="l">
              <a:lnSpc>
                <a:spcPts val="3479"/>
              </a:lnSpc>
            </a:pPr>
            <a:r>
              <a:rPr lang="en-US" sz="3999" b="true">
                <a:solidFill>
                  <a:srgbClr val="000000"/>
                </a:solidFill>
                <a:latin typeface="Times New Roman Bold"/>
                <a:ea typeface="Times New Roman Bold"/>
                <a:cs typeface="Times New Roman Bold"/>
                <a:sym typeface="Times New Roman Bold"/>
              </a:rPr>
              <a:t>3. List all customers who have placed at least one order.</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p:nvPr/>
        </p:nvGrpSpPr>
        <p:grpSpPr>
          <a:xfrm rot="0">
            <a:off x="0" y="6251620"/>
            <a:ext cx="18279505" cy="4236159"/>
            <a:chOff x="0" y="0"/>
            <a:chExt cx="6183437" cy="1432972"/>
          </a:xfrm>
        </p:grpSpPr>
        <p:sp>
          <p:nvSpPr>
            <p:cNvPr name="Freeform 3" id="3"/>
            <p:cNvSpPr/>
            <p:nvPr/>
          </p:nvSpPr>
          <p:spPr>
            <a:xfrm flipH="false" flipV="false" rot="0">
              <a:off x="0" y="0"/>
              <a:ext cx="6183437" cy="1432972"/>
            </a:xfrm>
            <a:custGeom>
              <a:avLst/>
              <a:gdLst/>
              <a:ahLst/>
              <a:cxnLst/>
              <a:rect r="r" b="b" t="t" l="l"/>
              <a:pathLst>
                <a:path h="1432972" w="6183437">
                  <a:moveTo>
                    <a:pt x="0" y="0"/>
                  </a:moveTo>
                  <a:lnTo>
                    <a:pt x="6183437" y="0"/>
                  </a:lnTo>
                  <a:lnTo>
                    <a:pt x="6183437" y="1432972"/>
                  </a:lnTo>
                  <a:lnTo>
                    <a:pt x="0" y="1432972"/>
                  </a:lnTo>
                  <a:close/>
                </a:path>
              </a:pathLst>
            </a:custGeom>
            <a:solidFill>
              <a:srgbClr val="F38028"/>
            </a:solidFill>
          </p:spPr>
        </p:sp>
      </p:grpSp>
      <p:sp>
        <p:nvSpPr>
          <p:cNvPr name="Freeform 4" id="4"/>
          <p:cNvSpPr/>
          <p:nvPr/>
        </p:nvSpPr>
        <p:spPr>
          <a:xfrm flipH="false" flipV="false" rot="0">
            <a:off x="17259300" y="-30587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822967" y="8331543"/>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3473671" y="1711829"/>
            <a:ext cx="9658847" cy="7847813"/>
          </a:xfrm>
          <a:custGeom>
            <a:avLst/>
            <a:gdLst/>
            <a:ahLst/>
            <a:cxnLst/>
            <a:rect r="r" b="b" t="t" l="l"/>
            <a:pathLst>
              <a:path h="7847813" w="9658847">
                <a:moveTo>
                  <a:pt x="0" y="0"/>
                </a:moveTo>
                <a:lnTo>
                  <a:pt x="9658847" y="0"/>
                </a:lnTo>
                <a:lnTo>
                  <a:pt x="9658847" y="7847813"/>
                </a:lnTo>
                <a:lnTo>
                  <a:pt x="0" y="7847813"/>
                </a:lnTo>
                <a:lnTo>
                  <a:pt x="0" y="0"/>
                </a:lnTo>
                <a:close/>
              </a:path>
            </a:pathLst>
          </a:custGeom>
          <a:blipFill>
            <a:blip r:embed="rId4"/>
            <a:stretch>
              <a:fillRect l="0" t="0" r="0" b="0"/>
            </a:stretch>
          </a:blipFill>
        </p:spPr>
      </p:sp>
      <p:sp>
        <p:nvSpPr>
          <p:cNvPr name="TextBox 7" id="7"/>
          <p:cNvSpPr txBox="true"/>
          <p:nvPr/>
        </p:nvSpPr>
        <p:spPr>
          <a:xfrm rot="0">
            <a:off x="864389" y="819868"/>
            <a:ext cx="13234536" cy="558165"/>
          </a:xfrm>
          <a:prstGeom prst="rect">
            <a:avLst/>
          </a:prstGeom>
        </p:spPr>
        <p:txBody>
          <a:bodyPr anchor="t" rtlCol="false" tIns="0" lIns="0" bIns="0" rIns="0">
            <a:spAutoFit/>
          </a:bodyPr>
          <a:lstStyle/>
          <a:p>
            <a:pPr algn="l">
              <a:lnSpc>
                <a:spcPts val="3479"/>
              </a:lnSpc>
            </a:pPr>
            <a:r>
              <a:rPr lang="en-US" sz="3999" b="true">
                <a:solidFill>
                  <a:srgbClr val="000000"/>
                </a:solidFill>
                <a:latin typeface="Times New Roman Bold"/>
                <a:ea typeface="Times New Roman Bold"/>
                <a:cs typeface="Times New Roman Bold"/>
                <a:sym typeface="Times New Roman Bold"/>
              </a:rPr>
              <a:t>4. Display the total number of orders placed by each customer.</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p:nvPr/>
        </p:nvGrpSpPr>
        <p:grpSpPr>
          <a:xfrm rot="0">
            <a:off x="0" y="6251620"/>
            <a:ext cx="18279505" cy="4236159"/>
            <a:chOff x="0" y="0"/>
            <a:chExt cx="6183437" cy="1432972"/>
          </a:xfrm>
        </p:grpSpPr>
        <p:sp>
          <p:nvSpPr>
            <p:cNvPr name="Freeform 3" id="3"/>
            <p:cNvSpPr/>
            <p:nvPr/>
          </p:nvSpPr>
          <p:spPr>
            <a:xfrm flipH="false" flipV="false" rot="0">
              <a:off x="0" y="0"/>
              <a:ext cx="6183437" cy="1432972"/>
            </a:xfrm>
            <a:custGeom>
              <a:avLst/>
              <a:gdLst/>
              <a:ahLst/>
              <a:cxnLst/>
              <a:rect r="r" b="b" t="t" l="l"/>
              <a:pathLst>
                <a:path h="1432972" w="6183437">
                  <a:moveTo>
                    <a:pt x="0" y="0"/>
                  </a:moveTo>
                  <a:lnTo>
                    <a:pt x="6183437" y="0"/>
                  </a:lnTo>
                  <a:lnTo>
                    <a:pt x="6183437" y="1432972"/>
                  </a:lnTo>
                  <a:lnTo>
                    <a:pt x="0" y="1432972"/>
                  </a:lnTo>
                  <a:close/>
                </a:path>
              </a:pathLst>
            </a:custGeom>
            <a:solidFill>
              <a:srgbClr val="F38028"/>
            </a:solidFill>
          </p:spPr>
        </p:sp>
      </p:grpSp>
      <p:sp>
        <p:nvSpPr>
          <p:cNvPr name="Freeform 4" id="4"/>
          <p:cNvSpPr/>
          <p:nvPr/>
        </p:nvSpPr>
        <p:spPr>
          <a:xfrm flipH="false" flipV="false" rot="0">
            <a:off x="17259300" y="-30587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822967" y="8331543"/>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3232058" y="1850360"/>
            <a:ext cx="11815388" cy="6956310"/>
          </a:xfrm>
          <a:custGeom>
            <a:avLst/>
            <a:gdLst/>
            <a:ahLst/>
            <a:cxnLst/>
            <a:rect r="r" b="b" t="t" l="l"/>
            <a:pathLst>
              <a:path h="6956310" w="11815388">
                <a:moveTo>
                  <a:pt x="0" y="0"/>
                </a:moveTo>
                <a:lnTo>
                  <a:pt x="11815389" y="0"/>
                </a:lnTo>
                <a:lnTo>
                  <a:pt x="11815389" y="6956310"/>
                </a:lnTo>
                <a:lnTo>
                  <a:pt x="0" y="6956310"/>
                </a:lnTo>
                <a:lnTo>
                  <a:pt x="0" y="0"/>
                </a:lnTo>
                <a:close/>
              </a:path>
            </a:pathLst>
          </a:custGeom>
          <a:blipFill>
            <a:blip r:embed="rId4"/>
            <a:stretch>
              <a:fillRect l="0" t="0" r="0" b="0"/>
            </a:stretch>
          </a:blipFill>
        </p:spPr>
      </p:sp>
      <p:sp>
        <p:nvSpPr>
          <p:cNvPr name="TextBox 7" id="7"/>
          <p:cNvSpPr txBox="true"/>
          <p:nvPr/>
        </p:nvSpPr>
        <p:spPr>
          <a:xfrm rot="0">
            <a:off x="480270" y="819868"/>
            <a:ext cx="12641547" cy="558165"/>
          </a:xfrm>
          <a:prstGeom prst="rect">
            <a:avLst/>
          </a:prstGeom>
        </p:spPr>
        <p:txBody>
          <a:bodyPr anchor="t" rtlCol="false" tIns="0" lIns="0" bIns="0" rIns="0">
            <a:spAutoFit/>
          </a:bodyPr>
          <a:lstStyle/>
          <a:p>
            <a:pPr algn="l">
              <a:lnSpc>
                <a:spcPts val="3479"/>
              </a:lnSpc>
            </a:pPr>
            <a:r>
              <a:rPr lang="en-US" sz="3999" b="true">
                <a:solidFill>
                  <a:srgbClr val="000000"/>
                </a:solidFill>
                <a:latin typeface="Times New Roman Bold"/>
                <a:ea typeface="Times New Roman Bold"/>
                <a:cs typeface="Times New Roman Bold"/>
                <a:sym typeface="Times New Roman Bold"/>
              </a:rPr>
              <a:t>5. Find the total revenue generated by each restaurant.</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7A8727"/>
        </a:solidFill>
      </p:bgPr>
    </p:bg>
    <p:spTree>
      <p:nvGrpSpPr>
        <p:cNvPr id="1" name=""/>
        <p:cNvGrpSpPr/>
        <p:nvPr/>
      </p:nvGrpSpPr>
      <p:grpSpPr>
        <a:xfrm>
          <a:off x="0" y="0"/>
          <a:ext cx="0" cy="0"/>
          <a:chOff x="0" y="0"/>
          <a:chExt cx="0" cy="0"/>
        </a:xfrm>
      </p:grpSpPr>
      <p:grpSp>
        <p:nvGrpSpPr>
          <p:cNvPr name="Group 2" id="2"/>
          <p:cNvGrpSpPr/>
          <p:nvPr/>
        </p:nvGrpSpPr>
        <p:grpSpPr>
          <a:xfrm rot="0">
            <a:off x="0" y="6251620"/>
            <a:ext cx="18279505" cy="4236159"/>
            <a:chOff x="0" y="0"/>
            <a:chExt cx="6183437" cy="1432972"/>
          </a:xfrm>
        </p:grpSpPr>
        <p:sp>
          <p:nvSpPr>
            <p:cNvPr name="Freeform 3" id="3"/>
            <p:cNvSpPr/>
            <p:nvPr/>
          </p:nvSpPr>
          <p:spPr>
            <a:xfrm flipH="false" flipV="false" rot="0">
              <a:off x="0" y="0"/>
              <a:ext cx="6183437" cy="1432972"/>
            </a:xfrm>
            <a:custGeom>
              <a:avLst/>
              <a:gdLst/>
              <a:ahLst/>
              <a:cxnLst/>
              <a:rect r="r" b="b" t="t" l="l"/>
              <a:pathLst>
                <a:path h="1432972" w="6183437">
                  <a:moveTo>
                    <a:pt x="0" y="0"/>
                  </a:moveTo>
                  <a:lnTo>
                    <a:pt x="6183437" y="0"/>
                  </a:lnTo>
                  <a:lnTo>
                    <a:pt x="6183437" y="1432972"/>
                  </a:lnTo>
                  <a:lnTo>
                    <a:pt x="0" y="1432972"/>
                  </a:lnTo>
                  <a:close/>
                </a:path>
              </a:pathLst>
            </a:custGeom>
            <a:solidFill>
              <a:srgbClr val="F38028"/>
            </a:solidFill>
          </p:spPr>
        </p:sp>
      </p:grpSp>
      <p:sp>
        <p:nvSpPr>
          <p:cNvPr name="Freeform 4" id="4"/>
          <p:cNvSpPr/>
          <p:nvPr/>
        </p:nvSpPr>
        <p:spPr>
          <a:xfrm flipH="false" flipV="false" rot="0">
            <a:off x="17259300" y="-305875"/>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822967" y="8331543"/>
            <a:ext cx="1851667" cy="2156235"/>
          </a:xfrm>
          <a:custGeom>
            <a:avLst/>
            <a:gdLst/>
            <a:ahLst/>
            <a:cxnLst/>
            <a:rect r="r" b="b" t="t" l="l"/>
            <a:pathLst>
              <a:path h="2156235" w="1851667">
                <a:moveTo>
                  <a:pt x="0" y="0"/>
                </a:moveTo>
                <a:lnTo>
                  <a:pt x="1851667" y="0"/>
                </a:lnTo>
                <a:lnTo>
                  <a:pt x="1851667" y="2156235"/>
                </a:lnTo>
                <a:lnTo>
                  <a:pt x="0" y="21562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261035" y="3199062"/>
            <a:ext cx="13765929" cy="3888875"/>
          </a:xfrm>
          <a:custGeom>
            <a:avLst/>
            <a:gdLst/>
            <a:ahLst/>
            <a:cxnLst/>
            <a:rect r="r" b="b" t="t" l="l"/>
            <a:pathLst>
              <a:path h="3888875" w="13765929">
                <a:moveTo>
                  <a:pt x="0" y="0"/>
                </a:moveTo>
                <a:lnTo>
                  <a:pt x="13765930" y="0"/>
                </a:lnTo>
                <a:lnTo>
                  <a:pt x="13765930" y="3888876"/>
                </a:lnTo>
                <a:lnTo>
                  <a:pt x="0" y="3888876"/>
                </a:lnTo>
                <a:lnTo>
                  <a:pt x="0" y="0"/>
                </a:lnTo>
                <a:close/>
              </a:path>
            </a:pathLst>
          </a:custGeom>
          <a:blipFill>
            <a:blip r:embed="rId4"/>
            <a:stretch>
              <a:fillRect l="0" t="0" r="0" b="0"/>
            </a:stretch>
          </a:blipFill>
        </p:spPr>
      </p:sp>
      <p:sp>
        <p:nvSpPr>
          <p:cNvPr name="TextBox 7" id="7"/>
          <p:cNvSpPr txBox="true"/>
          <p:nvPr/>
        </p:nvSpPr>
        <p:spPr>
          <a:xfrm rot="0">
            <a:off x="864389" y="819868"/>
            <a:ext cx="12899368" cy="558165"/>
          </a:xfrm>
          <a:prstGeom prst="rect">
            <a:avLst/>
          </a:prstGeom>
        </p:spPr>
        <p:txBody>
          <a:bodyPr anchor="t" rtlCol="false" tIns="0" lIns="0" bIns="0" rIns="0">
            <a:spAutoFit/>
          </a:bodyPr>
          <a:lstStyle/>
          <a:p>
            <a:pPr algn="l">
              <a:lnSpc>
                <a:spcPts val="3479"/>
              </a:lnSpc>
            </a:pPr>
            <a:r>
              <a:rPr lang="en-US" sz="3999" b="true">
                <a:solidFill>
                  <a:srgbClr val="000000"/>
                </a:solidFill>
                <a:latin typeface="Times New Roman Bold"/>
                <a:ea typeface="Times New Roman Bold"/>
                <a:cs typeface="Times New Roman Bold"/>
                <a:sym typeface="Times New Roman Bold"/>
              </a:rPr>
              <a:t>6. Find the top 5 restaurants with the highest average rating.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DAGboZ2Tl3w</dc:identifier>
  <dcterms:modified xsi:type="dcterms:W3CDTF">2011-08-01T06:04:30Z</dcterms:modified>
  <cp:revision>1</cp:revision>
  <dc:title>Your paragraph text</dc:title>
</cp:coreProperties>
</file>

<file path=docProps/thumbnail.jpeg>
</file>